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9" r:id="rId1"/>
  </p:sldMasterIdLst>
  <p:notesMasterIdLst>
    <p:notesMasterId r:id="rId45"/>
  </p:notesMasterIdLst>
  <p:sldIdLst>
    <p:sldId id="286" r:id="rId2"/>
    <p:sldId id="342" r:id="rId3"/>
    <p:sldId id="297" r:id="rId4"/>
    <p:sldId id="336" r:id="rId5"/>
    <p:sldId id="362" r:id="rId6"/>
    <p:sldId id="367" r:id="rId7"/>
    <p:sldId id="363" r:id="rId8"/>
    <p:sldId id="359" r:id="rId9"/>
    <p:sldId id="368" r:id="rId10"/>
    <p:sldId id="357" r:id="rId11"/>
    <p:sldId id="369" r:id="rId12"/>
    <p:sldId id="364" r:id="rId13"/>
    <p:sldId id="365" r:id="rId14"/>
    <p:sldId id="331" r:id="rId15"/>
    <p:sldId id="298" r:id="rId16"/>
    <p:sldId id="370" r:id="rId17"/>
    <p:sldId id="356" r:id="rId18"/>
    <p:sldId id="371" r:id="rId19"/>
    <p:sldId id="373" r:id="rId20"/>
    <p:sldId id="379" r:id="rId21"/>
    <p:sldId id="372" r:id="rId22"/>
    <p:sldId id="376" r:id="rId23"/>
    <p:sldId id="374" r:id="rId24"/>
    <p:sldId id="375" r:id="rId25"/>
    <p:sldId id="380" r:id="rId26"/>
    <p:sldId id="377" r:id="rId27"/>
    <p:sldId id="378" r:id="rId28"/>
    <p:sldId id="381" r:id="rId29"/>
    <p:sldId id="382" r:id="rId30"/>
    <p:sldId id="383" r:id="rId31"/>
    <p:sldId id="384" r:id="rId32"/>
    <p:sldId id="385" r:id="rId33"/>
    <p:sldId id="388" r:id="rId34"/>
    <p:sldId id="387" r:id="rId35"/>
    <p:sldId id="389" r:id="rId36"/>
    <p:sldId id="390" r:id="rId37"/>
    <p:sldId id="394" r:id="rId38"/>
    <p:sldId id="391" r:id="rId39"/>
    <p:sldId id="393" r:id="rId40"/>
    <p:sldId id="392" r:id="rId41"/>
    <p:sldId id="396" r:id="rId42"/>
    <p:sldId id="397" r:id="rId43"/>
    <p:sldId id="296" r:id="rId44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139"/>
    <a:srgbClr val="AA6CEE"/>
    <a:srgbClr val="500E78"/>
    <a:srgbClr val="480878"/>
    <a:srgbClr val="5E108E"/>
    <a:srgbClr val="8644BC"/>
    <a:srgbClr val="800080"/>
    <a:srgbClr val="C29FE5"/>
    <a:srgbClr val="C9A4E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97" autoAdjust="0"/>
    <p:restoredTop sz="93735" autoAdjust="0"/>
  </p:normalViewPr>
  <p:slideViewPr>
    <p:cSldViewPr>
      <p:cViewPr>
        <p:scale>
          <a:sx n="95" d="100"/>
          <a:sy n="95" d="100"/>
        </p:scale>
        <p:origin x="-49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1962" y="-90"/>
      </p:cViewPr>
      <p:guideLst>
        <p:guide orient="horz" pos="2928"/>
        <p:guide pos="220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D09CFD-3090-451E-B705-F17B0F2D490A}" type="doc">
      <dgm:prSet loTypeId="urn:microsoft.com/office/officeart/2005/8/layout/pyramid3" loCatId="pyramid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79045E2-3225-4822-865B-BFDBD7922744}">
      <dgm:prSet phldrT="[Texto]" custT="1"/>
      <dgm:spPr/>
      <dgm:t>
        <a:bodyPr/>
        <a:lstStyle/>
        <a:p>
          <a:pPr algn="ctr"/>
          <a:r>
            <a:rPr lang="es-MX" sz="24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rPr>
            <a:t>Secretaría de Hacienda y Crédito Público SHCP</a:t>
          </a:r>
          <a:endParaRPr lang="es-MX" sz="2400" b="1" dirty="0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A4244B0A-D201-4F0B-BDD6-5CA8DA129FF0}" type="parTrans" cxnId="{1D4669BC-C567-4462-83D4-714A1FF31F30}">
      <dgm:prSet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E2AF8B8C-1112-40EB-9C60-9AEAD12551CC}" type="sibTrans" cxnId="{1D4669BC-C567-4462-83D4-714A1FF31F30}">
      <dgm:prSet custT="1"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7AC11D72-ED08-4487-8DE2-1E0B85A99057}">
      <dgm:prSet phldrT="[Texto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ctr"/>
          <a:r>
            <a:rPr lang="es-MX" sz="24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rPr>
            <a:t>Ayuntamientos Municipales</a:t>
          </a:r>
          <a:endParaRPr lang="es-MX" sz="2400" b="1" dirty="0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878F21AE-2660-403D-959A-96140AA80EAF}" type="parTrans" cxnId="{017BB2F0-2244-4A9B-B2A8-BFF71EEBEBB1}">
      <dgm:prSet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24C3D175-5C8A-434C-BEAA-F9372A41284D}" type="sibTrans" cxnId="{017BB2F0-2244-4A9B-B2A8-BFF71EEBEBB1}">
      <dgm:prSet custT="1"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9A840E3E-584B-4DE9-833C-4345BB418370}">
      <dgm:prSet phldrT="[Texto]" custT="1"/>
      <dgm:spPr>
        <a:solidFill>
          <a:schemeClr val="bg1">
            <a:lumMod val="65000"/>
          </a:schemeClr>
        </a:solidFill>
      </dgm:spPr>
      <dgm:t>
        <a:bodyPr/>
        <a:lstStyle/>
        <a:p>
          <a:pPr algn="ctr"/>
          <a:r>
            <a:rPr lang="es-MX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Beneficiarios FAM 2015</a:t>
          </a:r>
          <a:endParaRPr lang="es-MX" sz="24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C8AD2ACB-24C1-498D-81E6-4B36DBAE02EE}" type="parTrans" cxnId="{8552323E-E8A0-4982-AA29-EDA9C9B846EE}">
      <dgm:prSet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5A60BAB3-694F-46AE-8581-A540689CBFFD}" type="sibTrans" cxnId="{8552323E-E8A0-4982-AA29-EDA9C9B846EE}">
      <dgm:prSet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D78CDA6-6247-4727-960A-1943D384EA81}">
      <dgm:prSet phldrT="[Texto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es-MX" sz="24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rPr>
            <a:t>Gobierno del Estado de </a:t>
          </a:r>
          <a:r>
            <a:rPr lang="es-MX" sz="2400" b="1" dirty="0" err="1" smtClean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rPr>
            <a:t>Jaliso</a:t>
          </a:r>
          <a:r>
            <a:rPr lang="es-MX" sz="2400" b="1" dirty="0" smtClean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rPr>
            <a:t> SEDIS - </a:t>
          </a:r>
          <a:r>
            <a:rPr lang="es-MX" sz="2400" b="1" dirty="0" err="1" smtClean="0">
              <a:solidFill>
                <a:schemeClr val="bg1">
                  <a:lumMod val="95000"/>
                </a:schemeClr>
              </a:solidFill>
              <a:latin typeface="Calibri" pitchFamily="34" charset="0"/>
              <a:cs typeface="Calibri" pitchFamily="34" charset="0"/>
            </a:rPr>
            <a:t>SEPAF</a:t>
          </a:r>
          <a:endParaRPr lang="es-MX" sz="2400" b="1" dirty="0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EA6B327E-0E87-469C-9E9D-CD32B51F8B02}" type="parTrans" cxnId="{2151B36C-D0D4-494A-9285-62A2E38CB967}">
      <dgm:prSet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337B4C54-4821-42E1-B74F-ABD68A48F771}" type="sibTrans" cxnId="{2151B36C-D0D4-494A-9285-62A2E38CB967}">
      <dgm:prSet custT="1"/>
      <dgm:spPr/>
      <dgm:t>
        <a:bodyPr/>
        <a:lstStyle/>
        <a:p>
          <a:pPr algn="ctr"/>
          <a:endParaRPr lang="es-MX" sz="2400" b="1">
            <a:solidFill>
              <a:schemeClr val="bg1">
                <a:lumMod val="9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28528E04-73B7-407F-9D63-618AC2074A89}" type="pres">
      <dgm:prSet presAssocID="{64D09CFD-3090-451E-B705-F17B0F2D49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B6DC45B-9978-4961-ADC8-3B5C06F3CB6A}" type="pres">
      <dgm:prSet presAssocID="{979045E2-3225-4822-865B-BFDBD7922744}" presName="Name8" presStyleCnt="0"/>
      <dgm:spPr/>
    </dgm:pt>
    <dgm:pt modelId="{56C37E25-EAD7-42D4-B855-BBB571FC2DC1}" type="pres">
      <dgm:prSet presAssocID="{979045E2-3225-4822-865B-BFDBD7922744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7979321-E00F-4845-B47C-59312E3A14A3}" type="pres">
      <dgm:prSet presAssocID="{979045E2-3225-4822-865B-BFDBD792274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301B94A-10C1-4F6D-867D-4F068A6FDDA2}" type="pres">
      <dgm:prSet presAssocID="{0D78CDA6-6247-4727-960A-1943D384EA81}" presName="Name8" presStyleCnt="0"/>
      <dgm:spPr/>
    </dgm:pt>
    <dgm:pt modelId="{5D6DF319-9DA2-4AA7-AB26-A1E9BF6AF49C}" type="pres">
      <dgm:prSet presAssocID="{0D78CDA6-6247-4727-960A-1943D384EA81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939596B-ECCF-4F60-9649-F1F85198DD46}" type="pres">
      <dgm:prSet presAssocID="{0D78CDA6-6247-4727-960A-1943D384EA8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71ED339-AD70-4FB4-8B3A-2E6B6586C968}" type="pres">
      <dgm:prSet presAssocID="{7AC11D72-ED08-4487-8DE2-1E0B85A99057}" presName="Name8" presStyleCnt="0"/>
      <dgm:spPr/>
    </dgm:pt>
    <dgm:pt modelId="{910A259F-4F6E-463B-941E-78AB8507A4BF}" type="pres">
      <dgm:prSet presAssocID="{7AC11D72-ED08-4487-8DE2-1E0B85A99057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7C723C0-148C-40F8-B4FD-17EC5A2E5722}" type="pres">
      <dgm:prSet presAssocID="{7AC11D72-ED08-4487-8DE2-1E0B85A9905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299CF96-7D6F-418F-B7F4-158B526EC1AC}" type="pres">
      <dgm:prSet presAssocID="{9A840E3E-584B-4DE9-833C-4345BB418370}" presName="Name8" presStyleCnt="0"/>
      <dgm:spPr/>
    </dgm:pt>
    <dgm:pt modelId="{4EE4E8DD-29A3-4BB8-BA99-452DA4B4BA49}" type="pres">
      <dgm:prSet presAssocID="{9A840E3E-584B-4DE9-833C-4345BB418370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F381754-8F7B-4D78-A29B-A809BDB4A227}" type="pres">
      <dgm:prSet presAssocID="{9A840E3E-584B-4DE9-833C-4345BB41837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DEC68525-E0F6-45B7-9B17-3B5EF1976426}" type="presOf" srcId="{9A840E3E-584B-4DE9-833C-4345BB418370}" destId="{4EE4E8DD-29A3-4BB8-BA99-452DA4B4BA49}" srcOrd="0" destOrd="0" presId="urn:microsoft.com/office/officeart/2005/8/layout/pyramid3"/>
    <dgm:cxn modelId="{F82BA792-2277-4676-80ED-891DCD45D998}" type="presOf" srcId="{979045E2-3225-4822-865B-BFDBD7922744}" destId="{56C37E25-EAD7-42D4-B855-BBB571FC2DC1}" srcOrd="0" destOrd="0" presId="urn:microsoft.com/office/officeart/2005/8/layout/pyramid3"/>
    <dgm:cxn modelId="{F2C120D7-6DAB-454A-8073-2F1BECB200DB}" type="presOf" srcId="{0D78CDA6-6247-4727-960A-1943D384EA81}" destId="{F939596B-ECCF-4F60-9649-F1F85198DD46}" srcOrd="1" destOrd="0" presId="urn:microsoft.com/office/officeart/2005/8/layout/pyramid3"/>
    <dgm:cxn modelId="{BCE32B8B-0D0C-495F-8A72-700D5DF3D9F3}" type="presOf" srcId="{7AC11D72-ED08-4487-8DE2-1E0B85A99057}" destId="{97C723C0-148C-40F8-B4FD-17EC5A2E5722}" srcOrd="1" destOrd="0" presId="urn:microsoft.com/office/officeart/2005/8/layout/pyramid3"/>
    <dgm:cxn modelId="{7960DCCC-ED4D-4DAC-8B57-B5F8A6FCD54B}" type="presOf" srcId="{0D78CDA6-6247-4727-960A-1943D384EA81}" destId="{5D6DF319-9DA2-4AA7-AB26-A1E9BF6AF49C}" srcOrd="0" destOrd="0" presId="urn:microsoft.com/office/officeart/2005/8/layout/pyramid3"/>
    <dgm:cxn modelId="{1D4669BC-C567-4462-83D4-714A1FF31F30}" srcId="{64D09CFD-3090-451E-B705-F17B0F2D490A}" destId="{979045E2-3225-4822-865B-BFDBD7922744}" srcOrd="0" destOrd="0" parTransId="{A4244B0A-D201-4F0B-BDD6-5CA8DA129FF0}" sibTransId="{E2AF8B8C-1112-40EB-9C60-9AEAD12551CC}"/>
    <dgm:cxn modelId="{D8488E77-784D-42AC-A1B6-57471C747EEE}" type="presOf" srcId="{64D09CFD-3090-451E-B705-F17B0F2D490A}" destId="{28528E04-73B7-407F-9D63-618AC2074A89}" srcOrd="0" destOrd="0" presId="urn:microsoft.com/office/officeart/2005/8/layout/pyramid3"/>
    <dgm:cxn modelId="{8552323E-E8A0-4982-AA29-EDA9C9B846EE}" srcId="{64D09CFD-3090-451E-B705-F17B0F2D490A}" destId="{9A840E3E-584B-4DE9-833C-4345BB418370}" srcOrd="3" destOrd="0" parTransId="{C8AD2ACB-24C1-498D-81E6-4B36DBAE02EE}" sibTransId="{5A60BAB3-694F-46AE-8581-A540689CBFFD}"/>
    <dgm:cxn modelId="{2151B36C-D0D4-494A-9285-62A2E38CB967}" srcId="{64D09CFD-3090-451E-B705-F17B0F2D490A}" destId="{0D78CDA6-6247-4727-960A-1943D384EA81}" srcOrd="1" destOrd="0" parTransId="{EA6B327E-0E87-469C-9E9D-CD32B51F8B02}" sibTransId="{337B4C54-4821-42E1-B74F-ABD68A48F771}"/>
    <dgm:cxn modelId="{B01DA461-6B5E-40D0-AABB-CBACFE052E69}" type="presOf" srcId="{9A840E3E-584B-4DE9-833C-4345BB418370}" destId="{4F381754-8F7B-4D78-A29B-A809BDB4A227}" srcOrd="1" destOrd="0" presId="urn:microsoft.com/office/officeart/2005/8/layout/pyramid3"/>
    <dgm:cxn modelId="{4BABDF29-21DB-4D5D-BB1C-F35C3B6B5195}" type="presOf" srcId="{979045E2-3225-4822-865B-BFDBD7922744}" destId="{A7979321-E00F-4845-B47C-59312E3A14A3}" srcOrd="1" destOrd="0" presId="urn:microsoft.com/office/officeart/2005/8/layout/pyramid3"/>
    <dgm:cxn modelId="{CC871B2F-47D4-49E5-9742-DD7FBEE134F2}" type="presOf" srcId="{7AC11D72-ED08-4487-8DE2-1E0B85A99057}" destId="{910A259F-4F6E-463B-941E-78AB8507A4BF}" srcOrd="0" destOrd="0" presId="urn:microsoft.com/office/officeart/2005/8/layout/pyramid3"/>
    <dgm:cxn modelId="{017BB2F0-2244-4A9B-B2A8-BFF71EEBEBB1}" srcId="{64D09CFD-3090-451E-B705-F17B0F2D490A}" destId="{7AC11D72-ED08-4487-8DE2-1E0B85A99057}" srcOrd="2" destOrd="0" parTransId="{878F21AE-2660-403D-959A-96140AA80EAF}" sibTransId="{24C3D175-5C8A-434C-BEAA-F9372A41284D}"/>
    <dgm:cxn modelId="{89C3CD0E-9268-4122-9E9B-F9B28623BA59}" type="presParOf" srcId="{28528E04-73B7-407F-9D63-618AC2074A89}" destId="{7B6DC45B-9978-4961-ADC8-3B5C06F3CB6A}" srcOrd="0" destOrd="0" presId="urn:microsoft.com/office/officeart/2005/8/layout/pyramid3"/>
    <dgm:cxn modelId="{49279C4F-A1DE-4D0D-B5FF-1EEEE93C6288}" type="presParOf" srcId="{7B6DC45B-9978-4961-ADC8-3B5C06F3CB6A}" destId="{56C37E25-EAD7-42D4-B855-BBB571FC2DC1}" srcOrd="0" destOrd="0" presId="urn:microsoft.com/office/officeart/2005/8/layout/pyramid3"/>
    <dgm:cxn modelId="{ED9D7D8A-5D69-4613-9BCB-8EC7466462BB}" type="presParOf" srcId="{7B6DC45B-9978-4961-ADC8-3B5C06F3CB6A}" destId="{A7979321-E00F-4845-B47C-59312E3A14A3}" srcOrd="1" destOrd="0" presId="urn:microsoft.com/office/officeart/2005/8/layout/pyramid3"/>
    <dgm:cxn modelId="{63B91DCF-EF8C-4ADC-A9BB-A0CFFAD711EE}" type="presParOf" srcId="{28528E04-73B7-407F-9D63-618AC2074A89}" destId="{7301B94A-10C1-4F6D-867D-4F068A6FDDA2}" srcOrd="1" destOrd="0" presId="urn:microsoft.com/office/officeart/2005/8/layout/pyramid3"/>
    <dgm:cxn modelId="{1571CF96-9E9E-4B6F-BEE7-32B1EF811616}" type="presParOf" srcId="{7301B94A-10C1-4F6D-867D-4F068A6FDDA2}" destId="{5D6DF319-9DA2-4AA7-AB26-A1E9BF6AF49C}" srcOrd="0" destOrd="0" presId="urn:microsoft.com/office/officeart/2005/8/layout/pyramid3"/>
    <dgm:cxn modelId="{CFE1281E-700E-4178-81B0-DB4F1A9B2342}" type="presParOf" srcId="{7301B94A-10C1-4F6D-867D-4F068A6FDDA2}" destId="{F939596B-ECCF-4F60-9649-F1F85198DD46}" srcOrd="1" destOrd="0" presId="urn:microsoft.com/office/officeart/2005/8/layout/pyramid3"/>
    <dgm:cxn modelId="{E40898A9-4679-40FB-8443-660012EF32B6}" type="presParOf" srcId="{28528E04-73B7-407F-9D63-618AC2074A89}" destId="{371ED339-AD70-4FB4-8B3A-2E6B6586C968}" srcOrd="2" destOrd="0" presId="urn:microsoft.com/office/officeart/2005/8/layout/pyramid3"/>
    <dgm:cxn modelId="{07C8BFF4-4194-4D91-9AD9-C8FE0CB6F2EB}" type="presParOf" srcId="{371ED339-AD70-4FB4-8B3A-2E6B6586C968}" destId="{910A259F-4F6E-463B-941E-78AB8507A4BF}" srcOrd="0" destOrd="0" presId="urn:microsoft.com/office/officeart/2005/8/layout/pyramid3"/>
    <dgm:cxn modelId="{0731A230-A46D-4C63-BF7C-12F2B177D61B}" type="presParOf" srcId="{371ED339-AD70-4FB4-8B3A-2E6B6586C968}" destId="{97C723C0-148C-40F8-B4FD-17EC5A2E5722}" srcOrd="1" destOrd="0" presId="urn:microsoft.com/office/officeart/2005/8/layout/pyramid3"/>
    <dgm:cxn modelId="{8BFC0F5D-D51C-488C-82D2-39AEB499FB9A}" type="presParOf" srcId="{28528E04-73B7-407F-9D63-618AC2074A89}" destId="{5299CF96-7D6F-418F-B7F4-158B526EC1AC}" srcOrd="3" destOrd="0" presId="urn:microsoft.com/office/officeart/2005/8/layout/pyramid3"/>
    <dgm:cxn modelId="{A53835F7-B795-48DA-B335-8B9236F34FA9}" type="presParOf" srcId="{5299CF96-7D6F-418F-B7F4-158B526EC1AC}" destId="{4EE4E8DD-29A3-4BB8-BA99-452DA4B4BA49}" srcOrd="0" destOrd="0" presId="urn:microsoft.com/office/officeart/2005/8/layout/pyramid3"/>
    <dgm:cxn modelId="{674B4DB1-1214-4F54-8FFC-70E95393EB3C}" type="presParOf" srcId="{5299CF96-7D6F-418F-B7F4-158B526EC1AC}" destId="{4F381754-8F7B-4D78-A29B-A809BDB4A227}" srcOrd="1" destOrd="0" presId="urn:microsoft.com/office/officeart/2005/8/layout/pyramid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D09CFD-3090-451E-B705-F17B0F2D490A}" type="doc">
      <dgm:prSet loTypeId="urn:microsoft.com/office/officeart/2005/8/layout/pyramid3" loCatId="pyramid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28528E04-73B7-407F-9D63-618AC2074A89}" type="pres">
      <dgm:prSet presAssocID="{64D09CFD-3090-451E-B705-F17B0F2D49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</dgm:ptLst>
  <dgm:cxnLst>
    <dgm:cxn modelId="{0635B354-8BFF-45F7-B17B-0AC486FBEE62}" type="presOf" srcId="{64D09CFD-3090-451E-B705-F17B0F2D490A}" destId="{28528E04-73B7-407F-9D63-618AC2074A89}" srcOrd="0" destOrd="0" presId="urn:microsoft.com/office/officeart/2005/8/layout/pyramid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DC45F-7841-4C4B-8760-7D048A9F992C}" type="datetimeFigureOut">
              <a:rPr lang="es-MX" smtClean="0"/>
              <a:pPr/>
              <a:t>23/06/2015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509EB-31ED-429E-B70C-F2A08460D82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09EB-31ED-429E-B70C-F2A08460D824}" type="slidenum">
              <a:rPr lang="es-MX" smtClean="0"/>
              <a:pPr/>
              <a:t>7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09EB-31ED-429E-B70C-F2A08460D824}" type="slidenum">
              <a:rPr lang="es-MX" smtClean="0"/>
              <a:pPr/>
              <a:t>10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09EB-31ED-429E-B70C-F2A08460D824}" type="slidenum">
              <a:rPr lang="es-MX" smtClean="0"/>
              <a:pPr/>
              <a:t>11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09EB-31ED-429E-B70C-F2A08460D824}" type="slidenum">
              <a:rPr lang="es-MX" smtClean="0"/>
              <a:pPr/>
              <a:t>13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09EB-31ED-429E-B70C-F2A08460D824}" type="slidenum">
              <a:rPr lang="es-MX" smtClean="0"/>
              <a:pPr/>
              <a:t>15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509EB-31ED-429E-B70C-F2A08460D824}" type="slidenum">
              <a:rPr lang="es-MX" smtClean="0"/>
              <a:pPr/>
              <a:t>36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89DB560-F683-4A27-8C8F-3954F404A36B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EC4938-0027-4E70-BDFD-845192E2211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A308447-9B0A-4120-AB8D-37773F9DF9E7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BD07EC9-FC9B-4EF1-8094-8CCC79E05B34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A2F3875-2309-41EB-9996-93BBE3B85C6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B6A5658-89F6-4FC3-95F3-14B6BAEC7161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54DFE4-DF8E-4F77-AEA4-A34F952D842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0882D97-AD9C-4CDD-9CD4-FADDA690C2F6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7DC865-F29A-4115-99C2-F6F8918C4E1E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B82507B-CFD4-4A49-9BBD-540366945564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989EF29-8917-4BC0-8A05-8576A00B5E5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50E748A-73EF-45D0-A161-DDC26D4E2A2D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20 Grupo"/>
          <p:cNvGrpSpPr/>
          <p:nvPr/>
        </p:nvGrpSpPr>
        <p:grpSpPr>
          <a:xfrm>
            <a:off x="214314" y="5500702"/>
            <a:ext cx="8929718" cy="1214446"/>
            <a:chOff x="285720" y="5500702"/>
            <a:chExt cx="8929718" cy="1214446"/>
          </a:xfrm>
        </p:grpSpPr>
        <p:sp>
          <p:nvSpPr>
            <p:cNvPr id="16" name="1 Título"/>
            <p:cNvSpPr txBox="1">
              <a:spLocks/>
            </p:cNvSpPr>
            <p:nvPr/>
          </p:nvSpPr>
          <p:spPr>
            <a:xfrm>
              <a:off x="285720" y="5500702"/>
              <a:ext cx="4286248" cy="642942"/>
            </a:xfrm>
            <a:prstGeom prst="rect">
              <a:avLst/>
            </a:prstGeom>
          </p:spPr>
          <p:txBody>
            <a:bodyPr vert="horz" anchor="b">
              <a:noAutofit/>
              <a:scene3d>
                <a:camera prst="orthographicFront"/>
                <a:lightRig rig="soft" dir="t"/>
              </a:scene3d>
              <a:sp3d prstMaterial="softEdge">
                <a:bevelT w="25400" h="25400"/>
              </a:sp3d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1750" dist="25400" dir="5400000" algn="tl" rotWithShape="0">
                      <a:srgbClr val="000000">
                        <a:alpha val="25000"/>
                      </a:srgbClr>
                    </a:outerShdw>
                  </a:effectLst>
                  <a:uLnTx/>
                  <a:uFillTx/>
                  <a:latin typeface="Calibri" pitchFamily="34" charset="0"/>
                  <a:ea typeface="+mj-ea"/>
                  <a:cs typeface="Calibri" pitchFamily="34" charset="0"/>
                </a:rPr>
                <a:t>FONDO DE APOYO </a:t>
              </a:r>
            </a:p>
          </p:txBody>
        </p:sp>
        <p:sp>
          <p:nvSpPr>
            <p:cNvPr id="20" name="1 Título"/>
            <p:cNvSpPr txBox="1">
              <a:spLocks/>
            </p:cNvSpPr>
            <p:nvPr/>
          </p:nvSpPr>
          <p:spPr>
            <a:xfrm>
              <a:off x="285720" y="6072206"/>
              <a:ext cx="8929718" cy="642942"/>
            </a:xfrm>
            <a:prstGeom prst="rect">
              <a:avLst/>
            </a:prstGeom>
          </p:spPr>
          <p:txBody>
            <a:bodyPr vert="horz" anchor="b">
              <a:noAutofit/>
              <a:scene3d>
                <a:camera prst="orthographicFront"/>
                <a:lightRig rig="soft" dir="t"/>
              </a:scene3d>
              <a:sp3d prstMaterial="softEdge">
                <a:bevelT w="25400" h="25400"/>
              </a:sp3d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1750" dist="25400" dir="5400000" algn="tl" rotWithShape="0">
                      <a:srgbClr val="000000">
                        <a:alpha val="25000"/>
                      </a:srgbClr>
                    </a:outerShdw>
                  </a:effectLst>
                  <a:uLnTx/>
                  <a:uFillTx/>
                  <a:latin typeface="Calibri" pitchFamily="34" charset="0"/>
                  <a:ea typeface="+mj-ea"/>
                  <a:cs typeface="Calibri" pitchFamily="34" charset="0"/>
                </a:rPr>
                <a:t>A MIGRANTES</a:t>
              </a:r>
              <a:r>
                <a:rPr kumimoji="0" lang="es-MX" sz="5400" b="1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1750" dist="25400" dir="5400000" algn="tl" rotWithShape="0">
                      <a:srgbClr val="000000">
                        <a:alpha val="25000"/>
                      </a:srgbClr>
                    </a:outerShdw>
                  </a:effectLst>
                  <a:uLnTx/>
                  <a:uFillTx/>
                  <a:latin typeface="Calibri" pitchFamily="34" charset="0"/>
                  <a:ea typeface="+mj-ea"/>
                  <a:cs typeface="Calibri" pitchFamily="34" charset="0"/>
                </a:rPr>
                <a:t> (FAM)</a:t>
              </a:r>
              <a:endParaRPr kumimoji="0" lang="es-MX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endParaRPr>
            </a:p>
          </p:txBody>
        </p:sp>
      </p:grpSp>
      <p:sp>
        <p:nvSpPr>
          <p:cNvPr id="9" name="8 Rectángulo"/>
          <p:cNvSpPr/>
          <p:nvPr/>
        </p:nvSpPr>
        <p:spPr>
          <a:xfrm>
            <a:off x="0" y="1785926"/>
            <a:ext cx="4786314" cy="928694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74000"/>
                </a:schemeClr>
              </a:gs>
              <a:gs pos="0">
                <a:srgbClr val="FFEBFA">
                  <a:alpha val="3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2362" t="11442" r="55512" b="72712"/>
          <a:stretch>
            <a:fillRect/>
          </a:stretch>
        </p:blipFill>
        <p:spPr bwMode="auto">
          <a:xfrm>
            <a:off x="357159" y="1878632"/>
            <a:ext cx="2198618" cy="693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2 Subtítulo"/>
          <p:cNvSpPr txBox="1">
            <a:spLocks/>
          </p:cNvSpPr>
          <p:nvPr/>
        </p:nvSpPr>
        <p:spPr>
          <a:xfrm>
            <a:off x="6427294" y="5429264"/>
            <a:ext cx="2645300" cy="1285884"/>
          </a:xfrm>
          <a:prstGeom prst="rect">
            <a:avLst/>
          </a:prstGeom>
        </p:spPr>
        <p:txBody>
          <a:bodyPr vert="horz" lIns="45720" rIns="45720"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r"/>
            <a:r>
              <a:rPr lang="es-MX" sz="96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latin typeface="Calibri" pitchFamily="34" charset="0"/>
                <a:cs typeface="Calibri" pitchFamily="34" charset="0"/>
              </a:rPr>
              <a:t>2015</a:t>
            </a:r>
            <a:endParaRPr lang="es-MX" sz="9600" b="1" dirty="0">
              <a:ln/>
              <a:solidFill>
                <a:schemeClr val="accent5">
                  <a:tint val="50000"/>
                  <a:satMod val="18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14 Imagen" descr="logo_bienest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1833552"/>
            <a:ext cx="2143140" cy="73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1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20" name="1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11 Rectángulo redondeado"/>
          <p:cNvSpPr/>
          <p:nvPr/>
        </p:nvSpPr>
        <p:spPr>
          <a:xfrm>
            <a:off x="0" y="4714884"/>
            <a:ext cx="9144000" cy="7143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Recurso asignado a Jalisco / FAM 2015</a:t>
            </a:r>
            <a:endParaRPr lang="es-MX" sz="3200" dirty="0"/>
          </a:p>
        </p:txBody>
      </p:sp>
      <p:sp>
        <p:nvSpPr>
          <p:cNvPr id="15" name="2 Marcador de contenido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4786346"/>
          </a:xfrm>
        </p:spPr>
        <p:txBody>
          <a:bodyPr>
            <a:normAutofit lnSpcReduction="10000"/>
          </a:bodyPr>
          <a:lstStyle/>
          <a:p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El recurso asignado al Fondo de Apoyo a Migrantes por la SHCP para el estado de Jalisco es de:</a:t>
            </a:r>
          </a:p>
          <a:p>
            <a:pPr algn="ctr">
              <a:buNone/>
            </a:pPr>
            <a:r>
              <a:rPr lang="es-MX" sz="3000" b="1" dirty="0" smtClean="0">
                <a:solidFill>
                  <a:srgbClr val="5E108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$33, 217, 186.00</a:t>
            </a:r>
            <a:r>
              <a:rPr lang="es-MX" sz="44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s-MX" sz="4800" b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es-MX" sz="1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(Treinta y tres millones doscientos diecisiete mil ciento ochenta y seis pesos)</a:t>
            </a:r>
          </a:p>
          <a:p>
            <a:pPr algn="ctr">
              <a:buNone/>
            </a:pPr>
            <a:endParaRPr lang="es-MX" sz="17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	</a:t>
            </a:r>
          </a:p>
          <a:p>
            <a:pPr algn="ctr">
              <a:buNone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Quedando así un TECHO PRESUPUESTAL de :</a:t>
            </a:r>
            <a:endParaRPr lang="es-ES" sz="180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es-MX" sz="4800" b="1" dirty="0" smtClean="0">
                <a:solidFill>
                  <a:srgbClr val="5E108E"/>
                </a:solidFill>
                <a:latin typeface="Calibri"/>
                <a:ea typeface="Times New Roman"/>
                <a:cs typeface="Calibri"/>
              </a:rPr>
              <a:t>$31,489,892.30</a:t>
            </a:r>
            <a:endParaRPr lang="es-MX" sz="4800" b="1" dirty="0" smtClean="0">
              <a:solidFill>
                <a:srgbClr val="5E108E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es-MX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s-MX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(Treinta y un millones cuatrocientos ochenta y nueve mil ochocientos noventa y dos pesos 30/100)</a:t>
            </a:r>
          </a:p>
          <a:p>
            <a:pPr algn="just">
              <a:buNone/>
            </a:pPr>
            <a:endParaRPr lang="es-ES" sz="1800" b="1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6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8194" name="Picture 2" descr="http://4.bp.blogspot.com/-_HUwulOApu0/Ud49ABfeH6I/AAAAAAAAADw/PSdeDj556K0/s1600/PALOMITA+VERDE.jpg"/>
          <p:cNvPicPr>
            <a:picLocks noChangeAspect="1" noChangeArrowheads="1"/>
          </p:cNvPicPr>
          <p:nvPr/>
        </p:nvPicPr>
        <p:blipFill>
          <a:blip r:embed="rId5" cstate="print">
            <a:lum bright="-1000" contrast="3000"/>
          </a:blip>
          <a:srcRect/>
          <a:stretch>
            <a:fillRect/>
          </a:stretch>
        </p:blipFill>
        <p:spPr bwMode="auto">
          <a:xfrm>
            <a:off x="7072330" y="4143380"/>
            <a:ext cx="1357339" cy="121444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graphicFrame>
        <p:nvGraphicFramePr>
          <p:cNvPr id="23" name="22 Tabla"/>
          <p:cNvGraphicFramePr>
            <a:graphicFrameLocks noGrp="1"/>
          </p:cNvGraphicFramePr>
          <p:nvPr/>
        </p:nvGraphicFramePr>
        <p:xfrm>
          <a:off x="357158" y="3071810"/>
          <a:ext cx="8286807" cy="841248"/>
        </p:xfrm>
        <a:graphic>
          <a:graphicData uri="http://schemas.openxmlformats.org/drawingml/2006/table">
            <a:tbl>
              <a:tblPr/>
              <a:tblGrid>
                <a:gridCol w="5715040"/>
                <a:gridCol w="2571767"/>
              </a:tblGrid>
              <a:tr h="17526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838325" algn="l"/>
                        </a:tabLst>
                      </a:pPr>
                      <a:r>
                        <a:rPr lang="es-MX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1 AL MILLAR PARA CONTRALORÍA</a:t>
                      </a:r>
                      <a:endParaRPr lang="es-MX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19" marR="61119" marT="0" marB="0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838325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Calibri"/>
                        </a:rPr>
                        <a:t>$33, 217.20</a:t>
                      </a:r>
                      <a:endParaRPr lang="es-MX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19" marR="6111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838325" algn="l"/>
                        </a:tabLst>
                      </a:pPr>
                      <a:r>
                        <a:rPr lang="es-MX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1 AL MILLAR PARA  AUDITORÍA SUPERIOR DE LA FEDERACIÓN</a:t>
                      </a:r>
                      <a:endParaRPr lang="es-MX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19" marR="61119" marT="0" marB="0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838325" algn="l"/>
                        </a:tabLst>
                      </a:pPr>
                      <a:r>
                        <a:rPr lang="es-MX" sz="16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Calibri"/>
                        </a:rPr>
                        <a:t>$33, 217.20</a:t>
                      </a:r>
                      <a:endParaRPr lang="es-MX" sz="16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19" marR="6111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2098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838325" algn="l"/>
                        </a:tabLst>
                      </a:pPr>
                      <a:r>
                        <a:rPr lang="es-MX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5% GASTOS DE EJECUCIÓN</a:t>
                      </a:r>
                      <a:endParaRPr lang="es-MX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19" marR="61119" marT="0" marB="0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838325" algn="l"/>
                        </a:tabLst>
                      </a:pPr>
                      <a:r>
                        <a:rPr lang="es-MX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$1, </a:t>
                      </a:r>
                      <a:r>
                        <a:rPr lang="es-MX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Calibri"/>
                        </a:rPr>
                        <a:t>660.859.30</a:t>
                      </a:r>
                      <a:endParaRPr lang="es-MX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19" marR="6111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20" name="1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Taller de Planeación / FAM 2015</a:t>
            </a:r>
            <a:endParaRPr lang="es-MX" sz="3200" dirty="0"/>
          </a:p>
        </p:txBody>
      </p:sp>
      <p:sp>
        <p:nvSpPr>
          <p:cNvPr id="15" name="2 Marcador de contenido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	Celebrado el pasado 25 de Mayo del presente conformado por las siguientes dependencias:</a:t>
            </a:r>
          </a:p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None/>
            </a:pPr>
            <a:endParaRPr lang="es-ES" sz="19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ES" sz="19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ES" sz="19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Desarrollo e Integración Social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Desarrollo Rural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Educación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Desarrollo Económico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Infraestructura y Obra Pública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Trabajo y Previsión Social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Secretaría de Planeación, Administración y Finanzas</a:t>
            </a: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Contraloría del Estado</a:t>
            </a:r>
          </a:p>
          <a:p>
            <a:pPr>
              <a:buNone/>
            </a:pPr>
            <a:endParaRPr lang="es-ES" sz="1900" b="1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6" name="Picture 2" descr="C:\Users\Usuario\Desktop\Fondo de Apoyo a Migrantes 2015\Logos FAM 2015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14554"/>
            <a:ext cx="2428892" cy="779269"/>
          </a:xfrm>
          <a:prstGeom prst="rect">
            <a:avLst/>
          </a:prstGeom>
          <a:noFill/>
        </p:spPr>
      </p:pic>
      <p:sp>
        <p:nvSpPr>
          <p:cNvPr id="14" name="2 Marcador de contenido"/>
          <p:cNvSpPr txBox="1">
            <a:spLocks/>
          </p:cNvSpPr>
          <p:nvPr/>
        </p:nvSpPr>
        <p:spPr>
          <a:xfrm>
            <a:off x="5286380" y="3214686"/>
            <a:ext cx="4143404" cy="11430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s-ES" sz="1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Instituto Nacional de Migración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Secretaría de Desarrollo Social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s-ES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8194" name="Picture 2" descr="http://www.portaldipro.260mb.org/logo_presidencia_2013_201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857364"/>
            <a:ext cx="2714612" cy="1475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9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2" name="11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23554" name="Picture 2" descr="http://www.mnn.com/sites/default/files/sustainable-building-matF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187524"/>
            <a:ext cx="4572000" cy="2670476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072098"/>
          </a:xfrm>
        </p:spPr>
        <p:txBody>
          <a:bodyPr>
            <a:normAutofit/>
          </a:bodyPr>
          <a:lstStyle/>
          <a:p>
            <a:pPr algn="just"/>
            <a:r>
              <a:rPr lang="es-ES" sz="2400" b="1" dirty="0" smtClean="0">
                <a:latin typeface="Calibri" pitchFamily="34" charset="0"/>
                <a:cs typeface="Calibri" pitchFamily="34" charset="0"/>
              </a:rPr>
              <a:t>Mejoramiento de Vivienda</a:t>
            </a:r>
            <a:endParaRPr lang="es-ES" sz="18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MX" sz="1800" dirty="0" smtClean="0">
                <a:latin typeface="Calibri" pitchFamily="34" charset="0"/>
              </a:rPr>
              <a:t>	</a:t>
            </a:r>
          </a:p>
          <a:p>
            <a:pPr algn="just">
              <a:buNone/>
            </a:pPr>
            <a:r>
              <a:rPr lang="es-MX" sz="1800" dirty="0" smtClean="0">
                <a:latin typeface="Calibri" pitchFamily="34" charset="0"/>
              </a:rPr>
              <a:t>	Se asignaron </a:t>
            </a:r>
            <a:r>
              <a:rPr lang="es-MX" sz="1800" b="1" dirty="0" smtClean="0">
                <a:latin typeface="Calibri" pitchFamily="34" charset="0"/>
                <a:ea typeface="Calibri"/>
                <a:cs typeface="Calibri" pitchFamily="34" charset="0"/>
              </a:rPr>
              <a:t>$27,989,892.30 </a:t>
            </a:r>
            <a:r>
              <a:rPr lang="es-MX" sz="1800" dirty="0" smtClean="0">
                <a:latin typeface="Calibri" pitchFamily="34" charset="0"/>
              </a:rPr>
              <a:t>del recurso remanente a la vertiente de </a:t>
            </a:r>
            <a:r>
              <a:rPr lang="es-MX" sz="1800" b="1" dirty="0" smtClean="0">
                <a:latin typeface="Calibri" pitchFamily="34" charset="0"/>
              </a:rPr>
              <a:t>Mejoramiento de vivienda</a:t>
            </a:r>
            <a:r>
              <a:rPr lang="es-MX" sz="1800" dirty="0" smtClean="0">
                <a:latin typeface="Calibri" pitchFamily="34" charset="0"/>
              </a:rPr>
              <a:t> destinado</a:t>
            </a:r>
            <a:r>
              <a:rPr lang="es-MX" sz="1800" b="1" dirty="0" smtClean="0">
                <a:latin typeface="Calibri" pitchFamily="34" charset="0"/>
              </a:rPr>
              <a:t> </a:t>
            </a:r>
            <a:r>
              <a:rPr lang="es-MX" sz="1800" dirty="0" smtClean="0">
                <a:latin typeface="Calibri" pitchFamily="34" charset="0"/>
              </a:rPr>
              <a:t>al beneficio de hogares, con un </a:t>
            </a:r>
            <a:r>
              <a:rPr lang="es-MX" sz="1800" b="1" dirty="0" smtClean="0">
                <a:solidFill>
                  <a:srgbClr val="5E108E"/>
                </a:solidFill>
                <a:latin typeface="Calibri" pitchFamily="34" charset="0"/>
              </a:rPr>
              <a:t>apoyo máximo  </a:t>
            </a:r>
            <a:r>
              <a:rPr lang="es-MX" sz="1800" b="1" dirty="0" smtClean="0">
                <a:latin typeface="Calibri" pitchFamily="34" charset="0"/>
              </a:rPr>
              <a:t>de </a:t>
            </a:r>
            <a:r>
              <a:rPr lang="es-MX" sz="1800" b="1" dirty="0" smtClean="0">
                <a:solidFill>
                  <a:srgbClr val="5E108E"/>
                </a:solidFill>
                <a:latin typeface="Calibri" pitchFamily="34" charset="0"/>
              </a:rPr>
              <a:t> </a:t>
            </a:r>
            <a:r>
              <a:rPr lang="es-MX" sz="1800" b="1" dirty="0" smtClean="0">
                <a:latin typeface="Calibri" pitchFamily="34" charset="0"/>
              </a:rPr>
              <a:t>$10,000.00  </a:t>
            </a:r>
            <a:r>
              <a:rPr lang="es-MX" sz="1800" dirty="0" smtClean="0">
                <a:latin typeface="Calibri" pitchFamily="34" charset="0"/>
              </a:rPr>
              <a:t>pesos por vivienda y destinado a las </a:t>
            </a:r>
            <a:r>
              <a:rPr lang="es-MX" sz="1800" dirty="0" smtClean="0">
                <a:latin typeface="Calibri" pitchFamily="34" charset="0"/>
                <a:ea typeface="Calibri"/>
                <a:cs typeface="Calibri" pitchFamily="34" charset="0"/>
              </a:rPr>
              <a:t> siguientes mejoras:</a:t>
            </a:r>
            <a:endParaRPr lang="es-MX" sz="1800" dirty="0" smtClean="0">
              <a:latin typeface="Calibri" pitchFamily="34" charset="0"/>
            </a:endParaRPr>
          </a:p>
          <a:p>
            <a:pPr algn="just">
              <a:buNone/>
            </a:pPr>
            <a:endParaRPr lang="es-MX" sz="1800" dirty="0" smtClean="0">
              <a:latin typeface="Calibri" pitchFamily="34" charset="0"/>
            </a:endParaRPr>
          </a:p>
          <a:p>
            <a:pPr lvl="0"/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Pisos Firmes </a:t>
            </a:r>
            <a:r>
              <a:rPr lang="es-MX" sz="1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(Hasta $8,500)</a:t>
            </a:r>
          </a:p>
          <a:p>
            <a:pPr lvl="0"/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Techos </a:t>
            </a:r>
            <a:r>
              <a:rPr lang="es-MX" sz="1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(Hasta $6,500)</a:t>
            </a:r>
            <a:endParaRPr lang="es-MX" sz="1600" b="1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Calentadores Solares </a:t>
            </a:r>
            <a:r>
              <a:rPr lang="es-MX" sz="1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(Hasta $5,000)</a:t>
            </a:r>
            <a:endParaRPr lang="es-MX" sz="1600" b="1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Instalaciones Hidráulicas (Tomas de Agua) </a:t>
            </a:r>
            <a:r>
              <a:rPr lang="es-MX" sz="1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(Hasta $10,000)</a:t>
            </a:r>
            <a:endParaRPr lang="es-MX" sz="1600" b="1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Baños (Juego de Baño) </a:t>
            </a:r>
            <a:r>
              <a:rPr lang="es-MX" sz="16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(Hasta $2,000)</a:t>
            </a:r>
            <a:endParaRPr lang="es-MX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Vertiente de apoyo / ejercicio  2015</a:t>
            </a:r>
            <a:endParaRPr lang="es-MX" sz="3200" dirty="0"/>
          </a:p>
        </p:txBody>
      </p:sp>
      <p:pic>
        <p:nvPicPr>
          <p:cNvPr id="11" name="Picture 6" descr="http://www.hirevic.com/wp-content/uploads/2013/07/2-Hot-Ho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214290"/>
            <a:ext cx="1357289" cy="12869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307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www.mavericktomogul.com/wp-content/uploads/2013/08/services-icon-2figures-puzzle-piec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857232"/>
            <a:ext cx="2428892" cy="2428892"/>
          </a:xfrm>
          <a:prstGeom prst="rect">
            <a:avLst/>
          </a:prstGeom>
          <a:noFill/>
        </p:spPr>
      </p:pic>
      <p:grpSp>
        <p:nvGrpSpPr>
          <p:cNvPr id="4" name="9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2" name="11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/>
          </a:bodyPr>
          <a:lstStyle/>
          <a:p>
            <a:pPr lvl="0" algn="just">
              <a:buNone/>
            </a:pPr>
            <a:endParaRPr lang="es-MX" sz="1800" dirty="0" smtClean="0">
              <a:latin typeface="Calibri" pitchFamily="34" charset="0"/>
            </a:endParaRPr>
          </a:p>
          <a:p>
            <a:pPr lvl="0" algn="just">
              <a:buNone/>
            </a:pPr>
            <a:r>
              <a:rPr lang="es-MX" sz="2000" dirty="0" smtClean="0">
                <a:latin typeface="Calibri" pitchFamily="34" charset="0"/>
              </a:rPr>
              <a:t>	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Vertiente de apoyo / ejercicio  2015</a:t>
            </a:r>
            <a:endParaRPr lang="es-MX" sz="3200" dirty="0"/>
          </a:p>
        </p:txBody>
      </p:sp>
      <p:sp>
        <p:nvSpPr>
          <p:cNvPr id="17" name="2 Marcador de contenido"/>
          <p:cNvSpPr txBox="1">
            <a:spLocks/>
          </p:cNvSpPr>
          <p:nvPr/>
        </p:nvSpPr>
        <p:spPr>
          <a:xfrm>
            <a:off x="285720" y="2500306"/>
            <a:ext cx="8501122" cy="1785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s-ES" b="1" dirty="0" smtClean="0">
                <a:latin typeface="Calibri" pitchFamily="34" charset="0"/>
                <a:cs typeface="Calibri" pitchFamily="34" charset="0"/>
              </a:rPr>
              <a:t>Capacitación o asistencia técnica</a:t>
            </a:r>
            <a:endParaRPr kumimoji="0" lang="es-E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65760" lvl="0" indent="-256032" algn="just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</a:pP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	</a:t>
            </a:r>
            <a:r>
              <a:rPr lang="es-MX" sz="1800" dirty="0" smtClean="0">
                <a:latin typeface="Calibri" pitchFamily="34" charset="0"/>
              </a:rPr>
              <a:t>Se asigno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hasta</a:t>
            </a:r>
            <a:r>
              <a:rPr kumimoji="0" lang="es-MX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Calibri"/>
                <a:cs typeface="Calibri" pitchFamily="34" charset="0"/>
              </a:rPr>
              <a:t>$1,500,000.00 pesos</a:t>
            </a:r>
            <a:r>
              <a:rPr lang="es-MX" sz="1800" b="1" dirty="0" smtClean="0">
                <a:latin typeface="Calibri" pitchFamily="34" charset="0"/>
                <a:ea typeface="Calibri"/>
                <a:cs typeface="Calibri" pitchFamily="34" charset="0"/>
              </a:rPr>
              <a:t> 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 la vertiente de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Capacitación o asistencia técnica</a:t>
            </a:r>
            <a:r>
              <a:rPr lang="es-MX" sz="1800" dirty="0" smtClean="0">
                <a:latin typeface="Calibri" pitchFamily="34" charset="0"/>
              </a:rPr>
              <a:t> en áreas de oportunidad de empleo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, con un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108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apoyo máximo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108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$20,000.00 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pesos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por curso</a:t>
            </a:r>
            <a:r>
              <a:rPr kumimoji="0" lang="es-MX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s-MX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(mínimo 10 personas)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(se adjunta catálogo)</a:t>
            </a:r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>
          <a:xfrm>
            <a:off x="285720" y="4143380"/>
            <a:ext cx="8429684" cy="1785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s-ES" b="1" dirty="0" smtClean="0">
                <a:latin typeface="Calibri" pitchFamily="34" charset="0"/>
                <a:cs typeface="Calibri" pitchFamily="34" charset="0"/>
              </a:rPr>
              <a:t>Proyectos o actividades productivas</a:t>
            </a:r>
            <a:endParaRPr kumimoji="0" lang="es-E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65760" indent="-256032" algn="just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</a:pP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	Asignar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hasta </a:t>
            </a:r>
            <a:r>
              <a:rPr lang="es-MX" sz="1800" b="1" dirty="0" smtClean="0">
                <a:latin typeface="Calibri"/>
                <a:ea typeface="Calibri"/>
                <a:cs typeface="Calibri"/>
              </a:rPr>
              <a:t>$2,000,000.00 pesos 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 la vertiente de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Proyectos o actividades productivas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, con un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108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apoyo máximo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E108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$15,000.00 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pesos por proyecto, siempre y cuando</a:t>
            </a:r>
            <a:r>
              <a:rPr kumimoji="0" lang="es-MX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acredite haber participado en la vertiente de </a:t>
            </a:r>
            <a:r>
              <a:rPr kumimoji="0" lang="es-MX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capacitación o asistencia técnica </a:t>
            </a:r>
            <a:r>
              <a:rPr kumimoji="0" lang="es-MX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en el ejercicio 2014</a:t>
            </a:r>
            <a:r>
              <a:rPr kumimoji="0" lang="es-MX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8307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10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3" name="1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15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2357454"/>
          </a:xfrm>
        </p:spPr>
        <p:txBody>
          <a:bodyPr>
            <a:normAutofit/>
          </a:bodyPr>
          <a:lstStyle/>
          <a:p>
            <a:pPr algn="just"/>
            <a:r>
              <a:rPr lang="es-MX" sz="1800" dirty="0" smtClean="0">
                <a:latin typeface="Calibri" pitchFamily="34" charset="0"/>
                <a:cs typeface="Calibri" pitchFamily="34" charset="0"/>
              </a:rPr>
              <a:t>Se definió que la distribución de los recursos sea sin asignación de presupuesto previa, y sea asignada según la integración adecuada de expedientes, optimizando el recurso del fondo.</a:t>
            </a:r>
          </a:p>
          <a:p>
            <a:pPr>
              <a:buNone/>
            </a:pPr>
            <a:endParaRPr lang="es-MX" sz="8000" dirty="0" smtClean="0">
              <a:latin typeface="Calibri" pitchFamily="34" charset="0"/>
              <a:cs typeface="Calibri" pitchFamily="34" charset="0"/>
            </a:endParaRPr>
          </a:p>
          <a:p>
            <a:endParaRPr lang="es-MX" sz="2400" dirty="0" smtClean="0">
              <a:latin typeface="Calibri" pitchFamily="34" charset="0"/>
              <a:cs typeface="Calibri" pitchFamily="34" charset="0"/>
            </a:endParaRPr>
          </a:p>
          <a:p>
            <a:endParaRPr lang="es-MX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MX" sz="2400" dirty="0" smtClean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Distribución de recursos 2015</a:t>
            </a:r>
            <a:endParaRPr lang="es-MX" sz="3200" dirty="0"/>
          </a:p>
        </p:txBody>
      </p:sp>
      <p:sp>
        <p:nvSpPr>
          <p:cNvPr id="14" name="2 Marcador de contenido"/>
          <p:cNvSpPr txBox="1">
            <a:spLocks/>
          </p:cNvSpPr>
          <p:nvPr/>
        </p:nvSpPr>
        <p:spPr>
          <a:xfrm>
            <a:off x="1428728" y="5643578"/>
            <a:ext cx="7358114" cy="9287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s-MX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La</a:t>
            </a:r>
            <a:r>
              <a:rPr kumimoji="0" lang="es-MX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distribución de recursos se realizará, </a:t>
            </a:r>
            <a:r>
              <a:rPr lang="es-MX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tomando en cuenta los municipios participantes en reglas de operación y los municipios que se incorporen al ejercicio 2015.</a:t>
            </a:r>
            <a:endParaRPr kumimoji="0" lang="es-MX" sz="1400" b="1" i="0" u="none" strike="noStrike" kern="1200" cap="none" spc="0" normalizeH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5" name="Picture 2" descr="http://wcdn1.dataknet.com/static/resources/icons/set58/e9c67b0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298" y="-142900"/>
            <a:ext cx="2071702" cy="2071702"/>
          </a:xfrm>
          <a:prstGeom prst="rect">
            <a:avLst/>
          </a:prstGeom>
          <a:noFill/>
        </p:spPr>
      </p:pic>
      <p:graphicFrame>
        <p:nvGraphicFramePr>
          <p:cNvPr id="12" name="11 Tabla"/>
          <p:cNvGraphicFramePr>
            <a:graphicFrameLocks noGrp="1"/>
          </p:cNvGraphicFramePr>
          <p:nvPr/>
        </p:nvGraphicFramePr>
        <p:xfrm>
          <a:off x="714348" y="3071810"/>
          <a:ext cx="7929618" cy="2160219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643206"/>
                <a:gridCol w="2500330"/>
                <a:gridCol w="2786082"/>
              </a:tblGrid>
              <a:tr h="297967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2012</a:t>
                      </a:r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644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2013</a:t>
                      </a:r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808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2014</a:t>
                      </a:r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0139"/>
                    </a:solidFill>
                  </a:tcPr>
                </a:tc>
              </a:tr>
              <a:tr h="514299"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 smtClean="0">
                          <a:latin typeface="Calibri" pitchFamily="34" charset="0"/>
                          <a:cs typeface="Calibri" pitchFamily="34" charset="0"/>
                        </a:rPr>
                        <a:t>CON ASIGNACIÓN DE</a:t>
                      </a:r>
                      <a:r>
                        <a:rPr lang="es-MX" sz="1400" b="1" baseline="0" dirty="0" smtClean="0">
                          <a:latin typeface="Calibri" pitchFamily="34" charset="0"/>
                          <a:cs typeface="Calibri" pitchFamily="34" charset="0"/>
                        </a:rPr>
                        <a:t> RECURSO</a:t>
                      </a:r>
                      <a:endParaRPr lang="es-MX" sz="1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 smtClean="0">
                          <a:latin typeface="Calibri" pitchFamily="34" charset="0"/>
                          <a:cs typeface="Calibri" pitchFamily="34" charset="0"/>
                        </a:rPr>
                        <a:t>SI</a:t>
                      </a:r>
                      <a:r>
                        <a:rPr lang="es-MX" sz="1400" b="1" baseline="0" dirty="0" smtClean="0">
                          <a:latin typeface="Calibri" pitchFamily="34" charset="0"/>
                          <a:cs typeface="Calibri" pitchFamily="34" charset="0"/>
                        </a:rPr>
                        <a:t>N ASIGNACIÓN DE RECURSO</a:t>
                      </a:r>
                      <a:endParaRPr lang="es-MX" sz="1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dirty="0" smtClean="0">
                          <a:latin typeface="Calibri" pitchFamily="34" charset="0"/>
                          <a:cs typeface="Calibri" pitchFamily="34" charset="0"/>
                        </a:rPr>
                        <a:t>SI</a:t>
                      </a:r>
                      <a:r>
                        <a:rPr lang="es-MX" sz="1400" b="1" baseline="0" dirty="0" smtClean="0">
                          <a:latin typeface="Calibri" pitchFamily="34" charset="0"/>
                          <a:cs typeface="Calibri" pitchFamily="34" charset="0"/>
                        </a:rPr>
                        <a:t>N ASIGNACIÓN DE RECURSO</a:t>
                      </a:r>
                      <a:endParaRPr lang="es-MX" sz="14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7967">
                <a:tc gridSpan="3"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REINTEGROS</a:t>
                      </a:r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50263">
                <a:tc>
                  <a:txBody>
                    <a:bodyPr/>
                    <a:lstStyle/>
                    <a:p>
                      <a:pPr algn="ctr"/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$1, 183,487.50 </a:t>
                      </a:r>
                    </a:p>
                    <a:p>
                      <a:pPr algn="ctr"/>
                      <a:r>
                        <a:rPr lang="es-MX" sz="1200" b="0" dirty="0" smtClean="0">
                          <a:latin typeface="Calibri" pitchFamily="34" charset="0"/>
                          <a:cs typeface="Calibri" pitchFamily="34" charset="0"/>
                        </a:rPr>
                        <a:t>(</a:t>
                      </a:r>
                      <a:r>
                        <a:rPr lang="es-MX" sz="1200" b="0" baseline="0" dirty="0" smtClean="0">
                          <a:latin typeface="Calibri" pitchFamily="34" charset="0"/>
                          <a:cs typeface="Calibri" pitchFamily="34" charset="0"/>
                        </a:rPr>
                        <a:t>A LLEGAR LA PRESENTE ADMINISTRACIÓN)</a:t>
                      </a:r>
                      <a:endParaRPr lang="es-MX" sz="1200" b="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$209,126.55</a:t>
                      </a:r>
                    </a:p>
                    <a:p>
                      <a:pPr algn="ctr"/>
                      <a:r>
                        <a:rPr lang="es-MX" sz="900" b="1" dirty="0" smtClean="0">
                          <a:latin typeface="Calibri" pitchFamily="34" charset="0"/>
                          <a:cs typeface="Calibri" pitchFamily="34" charset="0"/>
                        </a:rPr>
                        <a:t>*$100,000.00</a:t>
                      </a:r>
                      <a:r>
                        <a:rPr lang="es-MX" sz="900" b="1" baseline="0" dirty="0" smtClean="0">
                          <a:latin typeface="Calibri" pitchFamily="34" charset="0"/>
                          <a:cs typeface="Calibri" pitchFamily="34" charset="0"/>
                        </a:rPr>
                        <a:t> correspondientes a Migrantes Repatriados (Transporte)</a:t>
                      </a:r>
                      <a:endParaRPr lang="es-MX" sz="9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$161, 244.19</a:t>
                      </a:r>
                      <a:endParaRPr lang="es-MX" sz="18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b="1" dirty="0" smtClean="0">
                          <a:latin typeface="Calibri" pitchFamily="34" charset="0"/>
                          <a:cs typeface="Calibri" pitchFamily="34" charset="0"/>
                        </a:rPr>
                        <a:t>*$100,000.00</a:t>
                      </a:r>
                      <a:r>
                        <a:rPr lang="es-MX" sz="900" b="1" baseline="0" dirty="0" smtClean="0">
                          <a:latin typeface="Calibri" pitchFamily="34" charset="0"/>
                          <a:cs typeface="Calibri" pitchFamily="34" charset="0"/>
                        </a:rPr>
                        <a:t> correspondientes a Migrantes Repatriados (Transporte)</a:t>
                      </a:r>
                      <a:endParaRPr lang="es-MX" sz="900" b="1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/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8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9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8307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57190" y="1045708"/>
          <a:ext cx="8429652" cy="5455126"/>
        </p:xfrm>
        <a:graphic>
          <a:graphicData uri="http://schemas.openxmlformats.org/presentationml/2006/ole">
            <p:oleObj spid="_x0000_s2050" name="Acrobat Document" r:id="rId4" imgW="11658465" imgH="7543775" progId="AcroExch.Document.7">
              <p:embed/>
            </p:oleObj>
          </a:graphicData>
        </a:graphic>
      </p:graphicFrame>
      <p:grpSp>
        <p:nvGrpSpPr>
          <p:cNvPr id="14" name="13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5" name="14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15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Municipios donde aplica el FAM</a:t>
            </a:r>
            <a:endParaRPr lang="es-MX" sz="3200" dirty="0"/>
          </a:p>
        </p:txBody>
      </p:sp>
      <p:sp>
        <p:nvSpPr>
          <p:cNvPr id="9" name="8 Rectángulo"/>
          <p:cNvSpPr/>
          <p:nvPr/>
        </p:nvSpPr>
        <p:spPr>
          <a:xfrm>
            <a:off x="4286248" y="6286520"/>
            <a:ext cx="5286412" cy="7143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43372" y="6286520"/>
            <a:ext cx="5157766" cy="500042"/>
          </a:xfrm>
        </p:spPr>
        <p:txBody>
          <a:bodyPr>
            <a:normAutofit/>
          </a:bodyPr>
          <a:lstStyle/>
          <a:p>
            <a:pPr algn="just"/>
            <a:r>
              <a:rPr lang="es-MX" sz="1100" b="1" dirty="0" smtClean="0">
                <a:solidFill>
                  <a:srgbClr val="5E108E"/>
                </a:solidFill>
                <a:latin typeface="Calibri" pitchFamily="34" charset="0"/>
                <a:cs typeface="Calibri" pitchFamily="34" charset="0"/>
              </a:rPr>
              <a:t>Son  67 municipios participantes en Jalisco bajo lineamientos.</a:t>
            </a:r>
          </a:p>
          <a:p>
            <a:pPr algn="just"/>
            <a:r>
              <a:rPr lang="es-MX" sz="1100" b="1" dirty="0" smtClean="0">
                <a:solidFill>
                  <a:srgbClr val="5E108E"/>
                </a:solidFill>
                <a:latin typeface="Calibri" pitchFamily="34" charset="0"/>
                <a:cs typeface="Calibri" pitchFamily="34" charset="0"/>
              </a:rPr>
              <a:t>Son  19 municipios participantes definidos por criterios de elegibilidad.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Secretaría de Desarrollo e Integración Social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6569" t="13514" r="67458" b="13514"/>
          <a:stretch>
            <a:fillRect/>
          </a:stretch>
        </p:blipFill>
        <p:spPr>
          <a:xfrm>
            <a:off x="-142908" y="928541"/>
            <a:ext cx="2035974" cy="407288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6215106" cy="972505"/>
          </a:xfrm>
        </p:spPr>
        <p:txBody>
          <a:bodyPr anchor="t" anchorCtr="0">
            <a:normAutofit/>
          </a:bodyPr>
          <a:lstStyle/>
          <a:p>
            <a:pPr algn="l"/>
            <a:r>
              <a:rPr lang="es-MX" sz="1800" dirty="0" smtClean="0">
                <a:effectLst/>
                <a:latin typeface="Calibri" pitchFamily="34" charset="0"/>
                <a:cs typeface="Calibri" pitchFamily="34" charset="0"/>
              </a:rPr>
              <a:t>DIRECCIÓN GENERAL DE DESARROLLO SOCIAL</a:t>
            </a:r>
            <a:br>
              <a:rPr lang="es-MX" sz="1800" dirty="0" smtClean="0">
                <a:effectLst/>
                <a:latin typeface="Calibri" pitchFamily="34" charset="0"/>
                <a:cs typeface="Calibri" pitchFamily="34" charset="0"/>
              </a:rPr>
            </a:br>
            <a:r>
              <a:rPr lang="es-MX" sz="1600" dirty="0" smtClean="0">
                <a:effectLst/>
                <a:latin typeface="Calibri" pitchFamily="34" charset="0"/>
                <a:cs typeface="Calibri" pitchFamily="34" charset="0"/>
              </a:rPr>
              <a:t>DIRECCIÓN DE DESARROLLO EN REGIONES PRIORITARIAS</a:t>
            </a:r>
            <a:endParaRPr lang="es-MX" sz="1800" dirty="0"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-3071866" y="928670"/>
            <a:ext cx="8286808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1571604" y="2143116"/>
            <a:ext cx="6572296" cy="1643074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r" fontAlgn="auto">
              <a:spcAft>
                <a:spcPts val="0"/>
              </a:spcAft>
              <a:defRPr/>
            </a:pPr>
            <a:r>
              <a:rPr lang="es-MX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EJECUCIÓN</a:t>
            </a:r>
            <a:r>
              <a:rPr lang="es-MX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pPr lvl="0" algn="r" fontAlgn="auto">
              <a:spcAft>
                <a:spcPts val="0"/>
              </a:spcAft>
              <a:defRPr/>
            </a:pPr>
            <a:r>
              <a:rPr lang="es-MX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EJERCICIO 2015</a:t>
            </a:r>
            <a:endParaRPr lang="es-MX" sz="72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6 Imagen" descr="Secretaría de Desarrollo e Integración Soci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-98090"/>
            <a:ext cx="3650039" cy="1598264"/>
          </a:xfrm>
          <a:prstGeom prst="rect">
            <a:avLst/>
          </a:prstGeom>
        </p:spPr>
      </p:pic>
      <p:sp>
        <p:nvSpPr>
          <p:cNvPr id="9" name="8 Elipse"/>
          <p:cNvSpPr/>
          <p:nvPr/>
        </p:nvSpPr>
        <p:spPr>
          <a:xfrm>
            <a:off x="2357422" y="3429000"/>
            <a:ext cx="8286808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Cronograma de Actividades</a:t>
            </a:r>
            <a:endParaRPr lang="es-MX" sz="3200" dirty="0"/>
          </a:p>
        </p:txBody>
      </p:sp>
      <p:graphicFrame>
        <p:nvGraphicFramePr>
          <p:cNvPr id="13" name="12 Tabla"/>
          <p:cNvGraphicFramePr>
            <a:graphicFrameLocks noGrp="1"/>
          </p:cNvGraphicFramePr>
          <p:nvPr/>
        </p:nvGraphicFramePr>
        <p:xfrm>
          <a:off x="285720" y="1428736"/>
          <a:ext cx="8572558" cy="497034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785950"/>
                <a:gridCol w="5072098"/>
                <a:gridCol w="1714510"/>
              </a:tblGrid>
              <a:tr h="285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FECHA 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rgbClr val="500E7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PROCESO 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rgbClr val="500E7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800" b="1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EJECUTA </a:t>
                      </a:r>
                      <a:endParaRPr lang="es-MX" sz="1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rgbClr val="500E78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 25 de Mayo</a:t>
                      </a:r>
                      <a:endParaRPr lang="es-MX" sz="1200" b="1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Taller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Planeación del Fondo de Apoyo a Migrantes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2015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SEDIS, SEDESOL, INM, ETC.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24 de Junio</a:t>
                      </a:r>
                      <a:endParaRPr lang="es-MX" sz="12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Taller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Capacitación a Municipios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FAM 2015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(Por regiones)</a:t>
                      </a:r>
                      <a:endParaRPr lang="es-MX" sz="15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SEDIS a Municipio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25 de Junio -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6 de Julio</a:t>
                      </a:r>
                      <a:endParaRPr lang="es-MX" sz="12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Difusión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del programa en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municipios</a:t>
                      </a:r>
                      <a:endParaRPr lang="es-MX" sz="15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Municipio + SEDIS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29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de Junio - 10 de Julio</a:t>
                      </a:r>
                      <a:endParaRPr lang="es-MX" sz="12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Recepción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solicitudes e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integración 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expedientes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Municipio 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10 de Julio -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15 de Julio</a:t>
                      </a:r>
                      <a:endParaRPr lang="es-MX" sz="12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Verificación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solicitudes en campo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(Toma de fotografías)</a:t>
                      </a:r>
                      <a:endParaRPr lang="es-MX" sz="15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Municipio en Campo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15 de Julio -  19 de Julio</a:t>
                      </a:r>
                      <a:endParaRPr lang="es-MX" sz="12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Captura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solicitudes en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sistema FPU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y sistema FAM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Municipio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en Sistema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20 Julio - 24 de Julio </a:t>
                      </a:r>
                      <a:endParaRPr lang="es-MX" sz="1200" b="1" i="0" u="none" strike="noStrike" dirty="0">
                        <a:solidFill>
                          <a:srgbClr val="FFFF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Fecha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limite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/ Entrega de documentación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para pago y convenio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Municipio a SEDIS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20 Julio - 24 de Julio</a:t>
                      </a:r>
                      <a:r>
                        <a:rPr lang="es-MX" sz="1200" b="1" u="none" strike="noStrike" dirty="0"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endParaRPr lang="es-MX" sz="1200" b="1" i="0" u="none" strike="noStrike" dirty="0">
                        <a:solidFill>
                          <a:srgbClr val="FFFF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Entrega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expediente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físico de solicitudes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capturadas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Municipio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a SEDIS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27 Julio - 31 de Julio</a:t>
                      </a:r>
                      <a:endParaRPr lang="es-MX" sz="12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Validación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solicitudes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por la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SEDIS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y aprobación 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proyectos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SEDIS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 03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de Agosto</a:t>
                      </a: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-07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de Agosto</a:t>
                      </a:r>
                      <a:endParaRPr lang="es-MX" sz="1200" b="1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Emisión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de p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adrón de beneficiarios y notificación a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municipios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SEDIS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34333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10 de 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Agosto</a:t>
                      </a: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-12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de Agosto</a:t>
                      </a:r>
                      <a:endParaRPr lang="es-MX" sz="1200" b="1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Emisión de Convenio  y entrega</a:t>
                      </a:r>
                      <a:r>
                        <a:rPr lang="es-MX" sz="14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de facturas  certificadas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SEDIS</a:t>
                      </a:r>
                      <a:endParaRPr lang="es-MX" sz="1500" b="1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5862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10 de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Agosto</a:t>
                      </a:r>
                      <a:r>
                        <a:rPr lang="es-MX" sz="12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 -  21 de </a:t>
                      </a:r>
                      <a:r>
                        <a:rPr lang="es-MX" sz="1200" b="1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Agosto</a:t>
                      </a:r>
                      <a:endParaRPr lang="es-MX" sz="1200" b="1" i="0" u="none" strike="noStrike" dirty="0">
                        <a:solidFill>
                          <a:srgbClr val="FFFF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Captura en SIIF, elaboración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 expedientes de pago y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trámites de pago ante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Secretaría de planeación administración y finanzas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SEDIS a </a:t>
                      </a:r>
                      <a:r>
                        <a:rPr lang="es-MX" sz="1500" u="none" strike="noStrike" dirty="0" err="1" smtClean="0">
                          <a:latin typeface="Calibri" pitchFamily="34" charset="0"/>
                          <a:cs typeface="Calibri" pitchFamily="34" charset="0"/>
                        </a:rPr>
                        <a:t>SEPAF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es-MX" sz="15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Pago</a:t>
                      </a:r>
                      <a:r>
                        <a:rPr lang="es-MX" sz="1500" u="none" strike="noStrike" baseline="0" dirty="0" smtClean="0">
                          <a:latin typeface="Calibri" pitchFamily="34" charset="0"/>
                          <a:cs typeface="Calibri" pitchFamily="34" charset="0"/>
                        </a:rPr>
                        <a:t> a municipios por parte de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Subsecretaría de finanzas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err="1" smtClean="0">
                          <a:latin typeface="Calibri" pitchFamily="34" charset="0"/>
                          <a:cs typeface="Calibri" pitchFamily="34" charset="0"/>
                        </a:rPr>
                        <a:t>SEPAF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  <a:tr h="298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b="1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es-MX" sz="15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 Fecha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limite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/ Tramites </a:t>
                      </a:r>
                      <a:r>
                        <a:rPr lang="es-MX" sz="1500" u="none" strike="noStrike" dirty="0">
                          <a:latin typeface="Calibri" pitchFamily="34" charset="0"/>
                          <a:cs typeface="Calibri" pitchFamily="34" charset="0"/>
                        </a:rPr>
                        <a:t>del </a:t>
                      </a:r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FAM Jalisco ante SHCP en México. 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SEDIS y </a:t>
                      </a:r>
                      <a:r>
                        <a:rPr lang="es-MX" sz="1500" u="none" strike="noStrike" dirty="0" err="1" smtClean="0">
                          <a:latin typeface="Calibri" pitchFamily="34" charset="0"/>
                          <a:cs typeface="Calibri" pitchFamily="34" charset="0"/>
                        </a:rPr>
                        <a:t>SEPAF</a:t>
                      </a:r>
                      <a:endParaRPr lang="es-MX" sz="15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310" marR="9310" marT="931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4" name="Picture 2" descr="http://icons.iconarchive.com/icons/iconshock/real-vista-project-managment/256/calendar-ic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64386">
            <a:off x="7292939" y="149170"/>
            <a:ext cx="1304813" cy="1304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Documentación </a:t>
            </a:r>
            <a:r>
              <a:rPr lang="es-MX" sz="3200" dirty="0" smtClean="0">
                <a:solidFill>
                  <a:srgbClr val="480878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es-MX" sz="32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Municipio-SEDIS)</a:t>
            </a:r>
            <a:endParaRPr lang="es-MX" sz="3200" dirty="0">
              <a:solidFill>
                <a:schemeClr val="tx1"/>
              </a:solidFill>
            </a:endParaRPr>
          </a:p>
        </p:txBody>
      </p:sp>
      <p:pic>
        <p:nvPicPr>
          <p:cNvPr id="9" name="Picture 2" descr="http://www.eastc.ac.tz/apply/images/doc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42852"/>
            <a:ext cx="1285884" cy="1292689"/>
          </a:xfrm>
          <a:prstGeom prst="rect">
            <a:avLst/>
          </a:prstGeom>
          <a:noFill/>
        </p:spPr>
      </p:pic>
      <p:sp>
        <p:nvSpPr>
          <p:cNvPr id="12" name="2 Marcador de contenido"/>
          <p:cNvSpPr>
            <a:spLocks noGrp="1"/>
          </p:cNvSpPr>
          <p:nvPr>
            <p:ph idx="1"/>
          </p:nvPr>
        </p:nvSpPr>
        <p:spPr>
          <a:xfrm>
            <a:off x="214282" y="1285860"/>
            <a:ext cx="8786874" cy="5143536"/>
          </a:xfrm>
        </p:spPr>
        <p:txBody>
          <a:bodyPr>
            <a:normAutofit fontScale="92500" lnSpcReduction="10000"/>
          </a:bodyPr>
          <a:lstStyle/>
          <a:p>
            <a:pPr marL="92075" indent="17463">
              <a:buNone/>
            </a:pPr>
            <a:r>
              <a:rPr lang="es-ES" sz="2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Es indispensable para participar en el FAM ejercicio 2015, que los Ayuntamientos entreguen la siguiente documentación en la SEDIS:</a:t>
            </a:r>
            <a:endParaRPr lang="es-ES" sz="17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Oficio de intención y designación de enlace</a:t>
            </a: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En el cual se manifieste la intención de participar en el programa y se designe a quien coordinará el programa en el ayuntamiento </a:t>
            </a:r>
            <a:r>
              <a:rPr lang="es-ES" sz="1400" b="1" dirty="0" smtClean="0">
                <a:latin typeface="Calibri" pitchFamily="34" charset="0"/>
                <a:cs typeface="Calibri" pitchFamily="34" charset="0"/>
              </a:rPr>
              <a:t>(Nombre, cargo, área, teléfonos y correo electrónico).</a:t>
            </a:r>
          </a:p>
          <a:p>
            <a:pPr marL="92075" lvl="1" indent="0"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Punto de acuerdo de cabildo en </a:t>
            </a:r>
            <a:r>
              <a:rPr lang="es-ES" sz="19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Sesión de Ayuntamiento</a:t>
            </a: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En el cual de autoriza la suscripción del convenio FAM 2015 y se mencione la retención de las participaciones federales y estatales en caso de no cumplir con lo establecido en el mismo.</a:t>
            </a:r>
          </a:p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Documentación de la apertura de la cuenta bancaria</a:t>
            </a: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Oficio con todos los datos </a:t>
            </a:r>
            <a:r>
              <a:rPr lang="es-ES" sz="1400" b="1" dirty="0" smtClean="0">
                <a:latin typeface="Calibri" pitchFamily="34" charset="0"/>
                <a:cs typeface="Calibri" pitchFamily="34" charset="0"/>
              </a:rPr>
              <a:t>(Numero de cuenta, nombre de la cuenta, banco, clabe interbancaria)</a:t>
            </a:r>
            <a:r>
              <a:rPr lang="es-ES" sz="1600" dirty="0" smtClean="0">
                <a:latin typeface="Calibri" pitchFamily="34" charset="0"/>
                <a:cs typeface="Calibri" pitchFamily="34" charset="0"/>
              </a:rPr>
              <a:t> de la cuenta a utilizar en el ejercicio fiscal 2015, especificando el programa al que corresponde.</a:t>
            </a: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Caratula del contrato de la cuenta.</a:t>
            </a: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Impresión de la CLABE Interbancaria.</a:t>
            </a:r>
          </a:p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Cotización formal de los tipos de apoyo en especie solicitados</a:t>
            </a:r>
          </a:p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Factura electrónica del Ayuntamiento como comprobante</a:t>
            </a:r>
            <a:r>
              <a:rPr lang="es-ES" sz="1600" b="1" dirty="0" smtClean="0">
                <a:latin typeface="Calibri" pitchFamily="34" charset="0"/>
                <a:cs typeface="Calibri" pitchFamily="34" charset="0"/>
              </a:rPr>
              <a:t> (Distribución de recursos)</a:t>
            </a: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(En sustitución del recibo oficial utilizado en ejercicio anteriores).</a:t>
            </a:r>
          </a:p>
          <a:p>
            <a:pPr>
              <a:buNone/>
            </a:pP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Convenio 2015 con sus respectivos anexos </a:t>
            </a:r>
            <a:r>
              <a:rPr lang="es-ES" sz="1600" b="1" dirty="0" smtClean="0">
                <a:latin typeface="Calibri" pitchFamily="34" charset="0"/>
                <a:cs typeface="Calibri" pitchFamily="34" charset="0"/>
              </a:rPr>
              <a:t>(Será emitido por SEDIS)</a:t>
            </a: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600" dirty="0" smtClean="0">
                <a:latin typeface="Calibri" pitchFamily="34" charset="0"/>
                <a:cs typeface="Calibri" pitchFamily="34" charset="0"/>
              </a:rPr>
              <a:t>Impreso en 4 tantos y debidamente firmado y sellado en todas sus hojas</a:t>
            </a:r>
            <a:endParaRPr lang="es-ES" sz="2000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3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4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 Grupo"/>
          <p:cNvGrpSpPr/>
          <p:nvPr/>
        </p:nvGrpSpPr>
        <p:grpSpPr>
          <a:xfrm>
            <a:off x="0" y="357166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Difusión del programa</a:t>
            </a:r>
            <a:endParaRPr lang="es-MX" sz="3200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webexpress.mx/aaa_webexpress/iconos/iconmegafon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72330" y="142852"/>
            <a:ext cx="1643074" cy="1508606"/>
          </a:xfrm>
          <a:prstGeom prst="rect">
            <a:avLst/>
          </a:prstGeom>
          <a:noFill/>
        </p:spPr>
      </p:pic>
      <p:sp>
        <p:nvSpPr>
          <p:cNvPr id="8" name="2 Marcador de contenido"/>
          <p:cNvSpPr>
            <a:spLocks noGrp="1"/>
          </p:cNvSpPr>
          <p:nvPr>
            <p:ph idx="1"/>
          </p:nvPr>
        </p:nvSpPr>
        <p:spPr>
          <a:xfrm>
            <a:off x="3428992" y="1714488"/>
            <a:ext cx="5286412" cy="4429156"/>
          </a:xfrm>
        </p:spPr>
        <p:txBody>
          <a:bodyPr>
            <a:normAutofit/>
          </a:bodyPr>
          <a:lstStyle/>
          <a:p>
            <a:pPr marL="87313" indent="22225" algn="just">
              <a:buNone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Es importante que la difusión del programa se realice de manera general e incluyente dentro del municipio, para lo cual el ayuntamiento convocará a 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TODOS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 los posibles interesados en recibir información del programa, mediante:</a:t>
            </a:r>
          </a:p>
          <a:p>
            <a:pPr>
              <a:buNone/>
            </a:pPr>
            <a:endParaRPr lang="es-ES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Perifoneo en las localidades.</a:t>
            </a: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Lonas, carteles y boletines informativos.</a:t>
            </a: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Circulares y/o volantes.</a:t>
            </a:r>
          </a:p>
          <a:p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Asambleas.</a:t>
            </a:r>
          </a:p>
          <a:p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Otros medios de comunicación.</a:t>
            </a:r>
          </a:p>
        </p:txBody>
      </p:sp>
      <p:pic>
        <p:nvPicPr>
          <p:cNvPr id="9" name="Picture 8" descr="http://identitypr.com/blog/wp-content/uploads/2012/08/Internal-Communication-Busines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7" y="1643050"/>
            <a:ext cx="3667123" cy="4095749"/>
          </a:xfrm>
          <a:prstGeom prst="rect">
            <a:avLst/>
          </a:prstGeom>
          <a:noFill/>
        </p:spPr>
      </p:pic>
      <p:grpSp>
        <p:nvGrpSpPr>
          <p:cNvPr id="12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3" name="9 Marcador de contenido" descr="logo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15 Rectángulo redondeado"/>
          <p:cNvSpPr/>
          <p:nvPr/>
        </p:nvSpPr>
        <p:spPr>
          <a:xfrm>
            <a:off x="6072198" y="5572140"/>
            <a:ext cx="3286148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16 CuadroTexto"/>
          <p:cNvSpPr txBox="1"/>
          <p:nvPr/>
        </p:nvSpPr>
        <p:spPr>
          <a:xfrm>
            <a:off x="6143636" y="5600658"/>
            <a:ext cx="3000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25 de Junio - 06 de Julio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15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3" name="1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43372" y="1357298"/>
            <a:ext cx="4572032" cy="421484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MX" sz="2400" dirty="0" smtClean="0">
                <a:latin typeface="Calibri" pitchFamily="34" charset="0"/>
                <a:cs typeface="Calibri" pitchFamily="34" charset="0"/>
              </a:rPr>
              <a:t>   El </a:t>
            </a:r>
            <a:r>
              <a:rPr lang="es-MX" sz="2400" b="1" dirty="0" smtClean="0">
                <a:latin typeface="Calibri" pitchFamily="34" charset="0"/>
                <a:cs typeface="Calibri" pitchFamily="34" charset="0"/>
              </a:rPr>
              <a:t>“FAM”</a:t>
            </a:r>
            <a:r>
              <a:rPr lang="es-MX" sz="2400" dirty="0" smtClean="0">
                <a:latin typeface="Calibri" pitchFamily="34" charset="0"/>
                <a:cs typeface="Calibri" pitchFamily="34" charset="0"/>
              </a:rPr>
              <a:t> es un fondo federal destinado a apoyar a los trabajadores </a:t>
            </a:r>
            <a:r>
              <a:rPr lang="es-MX" sz="2400" b="1" dirty="0" smtClean="0">
                <a:latin typeface="Calibri" pitchFamily="34" charset="0"/>
                <a:cs typeface="Calibri" pitchFamily="34" charset="0"/>
              </a:rPr>
              <a:t>migrantes en retorno </a:t>
            </a:r>
            <a:r>
              <a:rPr lang="es-MX" sz="2400" dirty="0" smtClean="0">
                <a:latin typeface="Calibri" pitchFamily="34" charset="0"/>
                <a:cs typeface="Calibri" pitchFamily="34" charset="0"/>
              </a:rPr>
              <a:t>y a las </a:t>
            </a:r>
            <a:r>
              <a:rPr lang="es-MX" sz="2400" b="1" dirty="0" smtClean="0">
                <a:latin typeface="Calibri" pitchFamily="34" charset="0"/>
                <a:cs typeface="Calibri" pitchFamily="34" charset="0"/>
              </a:rPr>
              <a:t>familias que reciben remesas</a:t>
            </a:r>
            <a:r>
              <a:rPr lang="es-MX" sz="2400" dirty="0" smtClean="0">
                <a:latin typeface="Calibri" pitchFamily="34" charset="0"/>
                <a:cs typeface="Calibri" pitchFamily="34" charset="0"/>
              </a:rPr>
              <a:t>, para que puedan encontrar una ocupación en el mercado formal, cuenten con opciones de autoempleo, generen ingresos y mejoren su capital humano y vivienda.</a:t>
            </a:r>
            <a:endParaRPr lang="es-MX" sz="24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¿Qué es el Fondo de Apoyo a Migrantes?</a:t>
            </a:r>
            <a:endParaRPr lang="es-MX" sz="3200" dirty="0"/>
          </a:p>
        </p:txBody>
      </p:sp>
      <p:grpSp>
        <p:nvGrpSpPr>
          <p:cNvPr id="7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4" name="9 Marcador de contenido" descr="logo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9" name="Picture 2" descr="http://www.elca.org/~/media/Images/Growing%20in%20Faith/Ministry/Multicultural%20Ministries/Latino%20famil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928858" y="1428736"/>
            <a:ext cx="6077821" cy="4357718"/>
          </a:xfrm>
          <a:prstGeom prst="rect">
            <a:avLst/>
          </a:prstGeom>
        </p:spPr>
      </p:pic>
      <p:pic>
        <p:nvPicPr>
          <p:cNvPr id="12290" name="Picture 2" descr="http://www.commoditytrademantra.com/wp-content/uploads/2013/10/incom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164288" y="5229200"/>
            <a:ext cx="121444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samefron33.files.wordpress.com/2013/07/services-document-regulatory-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618548" cy="5072074"/>
          </a:xfrm>
          <a:prstGeom prst="rect">
            <a:avLst/>
          </a:prstGeom>
          <a:noFill/>
        </p:spPr>
      </p:pic>
      <p:pic>
        <p:nvPicPr>
          <p:cNvPr id="11" name="Picture 4" descr="http://www.myofficetoday.me/wp-content/uploads/2013/04/file-folders-stacked2-876x102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090"/>
          <a:stretch>
            <a:fillRect/>
          </a:stretch>
        </p:blipFill>
        <p:spPr bwMode="auto">
          <a:xfrm>
            <a:off x="4714876" y="-214338"/>
            <a:ext cx="4429124" cy="513603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1 Título"/>
          <p:cNvSpPr txBox="1">
            <a:spLocks/>
          </p:cNvSpPr>
          <p:nvPr/>
        </p:nvSpPr>
        <p:spPr>
          <a:xfrm>
            <a:off x="0" y="5786454"/>
            <a:ext cx="8501090" cy="857256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r" fontAlgn="auto">
              <a:spcAft>
                <a:spcPts val="0"/>
              </a:spcAft>
              <a:defRPr/>
            </a:pPr>
            <a:r>
              <a:rPr lang="es-MX" sz="4800" b="1" dirty="0" smtClean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INTEGRACIÓN DE EXPEDIENTES</a:t>
            </a:r>
          </a:p>
        </p:txBody>
      </p:sp>
      <p:sp>
        <p:nvSpPr>
          <p:cNvPr id="14" name="13 Rectángulo redondeado"/>
          <p:cNvSpPr/>
          <p:nvPr/>
        </p:nvSpPr>
        <p:spPr>
          <a:xfrm>
            <a:off x="6072198" y="4614928"/>
            <a:ext cx="3286148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15 CuadroTexto"/>
          <p:cNvSpPr txBox="1"/>
          <p:nvPr/>
        </p:nvSpPr>
        <p:spPr>
          <a:xfrm>
            <a:off x="6143636" y="4643446"/>
            <a:ext cx="3000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29 de Junio - 10 de Julio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print"/>
          <a:srcRect l="5315" t="17347" r="50197" b="10704"/>
          <a:stretch>
            <a:fillRect/>
          </a:stretch>
        </p:blipFill>
        <p:spPr bwMode="auto">
          <a:xfrm rot="341726">
            <a:off x="6156673" y="2903321"/>
            <a:ext cx="2525764" cy="326776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1" name="2 Marcador de contenido"/>
          <p:cNvSpPr>
            <a:spLocks noGrp="1"/>
          </p:cNvSpPr>
          <p:nvPr>
            <p:ph idx="1"/>
          </p:nvPr>
        </p:nvSpPr>
        <p:spPr>
          <a:xfrm>
            <a:off x="214314" y="1428736"/>
            <a:ext cx="8572528" cy="2500330"/>
          </a:xfrm>
        </p:spPr>
        <p:txBody>
          <a:bodyPr>
            <a:noAutofit/>
          </a:bodyPr>
          <a:lstStyle/>
          <a:p>
            <a:pPr algn="just"/>
            <a:r>
              <a:rPr lang="es-ES" sz="2000" dirty="0" smtClean="0">
                <a:latin typeface="Calibri" pitchFamily="34" charset="0"/>
                <a:cs typeface="Calibri" pitchFamily="34" charset="0"/>
              </a:rPr>
              <a:t>Para facilitar y hacer más eficiente la integración de los expedientes de solicitudes, se utilizará en los ayuntamientos y en la SEDIS un “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CHECK LIST”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para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llevar un control rápido de los documentos que el solicitante debe entregar para poder ser verificado, validado y en su caso considerado beneficiario del programa.</a:t>
            </a:r>
            <a:endParaRPr lang="es-MX" sz="1800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Integración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expedientes</a:t>
            </a:r>
            <a:endParaRPr lang="es-MX" sz="2800" dirty="0"/>
          </a:p>
        </p:txBody>
      </p:sp>
      <p:pic>
        <p:nvPicPr>
          <p:cNvPr id="33" name="Picture 4" descr="http://www.wisconsinimaging.com/images/docStackFil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0"/>
            <a:ext cx="1285884" cy="1590211"/>
          </a:xfrm>
          <a:prstGeom prst="rect">
            <a:avLst/>
          </a:prstGeom>
          <a:noFill/>
        </p:spPr>
      </p:pic>
      <p:pic>
        <p:nvPicPr>
          <p:cNvPr id="34" name="Picture 4" descr="http://us.cdn3.123rf.com/168nwm/anatolymas/anatolymas1304/anatolymas130400014/19422845-3--persona-pequena-que-hace-una-marca-en-la-celda-imagen-en-3d-fondo-blanco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429255" y="4597092"/>
            <a:ext cx="1292639" cy="1696589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2 Marcador de contenido"/>
          <p:cNvSpPr txBox="1">
            <a:spLocks/>
          </p:cNvSpPr>
          <p:nvPr/>
        </p:nvSpPr>
        <p:spPr>
          <a:xfrm>
            <a:off x="285720" y="3857628"/>
            <a:ext cx="4786346" cy="192882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NOTA: </a:t>
            </a: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Es necesario que el expediente cuente con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FOTOGRAFÍAS</a:t>
            </a:r>
            <a:r>
              <a:rPr kumimoji="0" lang="es-E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del estado actual de la vivienda o proyecto así como </a:t>
            </a:r>
            <a:r>
              <a:rPr kumimoji="0" lang="es-E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LOS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DOCUMENTOS </a:t>
            </a: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de carácter obligatorio además de los específicos por vertiente y tipo de apoyo.</a:t>
            </a:r>
            <a:endParaRPr kumimoji="0" lang="es-MX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grpSp>
        <p:nvGrpSpPr>
          <p:cNvPr id="16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33" name="Picture 4" descr="http://www.wisconsinimaging.com/images/docStackFil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0"/>
            <a:ext cx="1285884" cy="1590211"/>
          </a:xfrm>
          <a:prstGeom prst="rect">
            <a:avLst/>
          </a:prstGeom>
          <a:noFill/>
        </p:spPr>
      </p:pic>
      <p:sp>
        <p:nvSpPr>
          <p:cNvPr id="18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Documentos necesarios (CHECK LIST)</a:t>
            </a:r>
            <a:endParaRPr lang="es-MX" sz="3200" dirty="0"/>
          </a:p>
        </p:txBody>
      </p:sp>
      <p:pic>
        <p:nvPicPr>
          <p:cNvPr id="19" name="Picture 2" descr="http://www.graphicsfuel.com/wp-content/uploads/2012/09/approved-clipboard-icon-5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00595">
            <a:off x="7419954" y="133287"/>
            <a:ext cx="1357172" cy="1357172"/>
          </a:xfrm>
          <a:prstGeom prst="rect">
            <a:avLst/>
          </a:prstGeom>
          <a:noFill/>
        </p:spPr>
      </p:pic>
      <p:sp>
        <p:nvSpPr>
          <p:cNvPr id="20" name="2 Marcador de contenido"/>
          <p:cNvSpPr>
            <a:spLocks noGrp="1"/>
          </p:cNvSpPr>
          <p:nvPr>
            <p:ph idx="1"/>
          </p:nvPr>
        </p:nvSpPr>
        <p:spPr>
          <a:xfrm>
            <a:off x="285720" y="1142984"/>
            <a:ext cx="8715436" cy="492922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s-E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RECEPTORES DE REMESAS: </a:t>
            </a:r>
          </a:p>
          <a:p>
            <a:pPr lvl="1"/>
            <a:r>
              <a:rPr lang="es-ES" sz="17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Anexo 2* </a:t>
            </a:r>
            <a:r>
              <a:rPr lang="es-ES" sz="17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(Justificación formal de recepción de remesas).</a:t>
            </a:r>
            <a:endParaRPr lang="es-ES" sz="17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700" dirty="0" smtClean="0">
                <a:latin typeface="Calibri" pitchFamily="34" charset="0"/>
                <a:cs typeface="Calibri" pitchFamily="34" charset="0"/>
              </a:rPr>
              <a:t>2 Comprobantes formales de recepción de remesas durante los últimos 12 meses a nombre del solicitante.</a:t>
            </a:r>
          </a:p>
          <a:p>
            <a:pPr lvl="1"/>
            <a:r>
              <a:rPr lang="es-ES" sz="1700" dirty="0" smtClean="0">
                <a:latin typeface="Calibri" pitchFamily="34" charset="0"/>
                <a:cs typeface="Calibri" pitchFamily="34" charset="0"/>
              </a:rPr>
              <a:t>Comprobante de parentesco mediante identificación oficial, acta de matrimonio o acta de nacimiento tanto </a:t>
            </a:r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de quien envía como de quien recibe las remesas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>
              <a:buNone/>
            </a:pPr>
            <a:endParaRPr lang="es-ES" sz="1700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MIGRANTES EN RETORNO: </a:t>
            </a:r>
            <a:endParaRPr lang="es-ES" sz="17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7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Anexo 1* </a:t>
            </a:r>
            <a:r>
              <a:rPr lang="es-ES" sz="17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(Justificación de su estancia laboral en los Estados Unidos de América.</a:t>
            </a:r>
            <a:endParaRPr lang="es-ES" sz="17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700" dirty="0" smtClean="0">
                <a:latin typeface="Calibri" pitchFamily="34" charset="0"/>
                <a:cs typeface="Calibri" pitchFamily="34" charset="0"/>
              </a:rPr>
              <a:t>Matrícula consular, documento de repatriación o documento que acredite su residencia laboral en los Estados Unidos de América.</a:t>
            </a:r>
          </a:p>
          <a:p>
            <a:pPr lvl="1"/>
            <a:endParaRPr lang="es-ES" sz="1700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DOCUMENTACIÓN GENERAL:</a:t>
            </a: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Formato de padrón único / FPU* 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(Formato general para beneficiarios </a:t>
            </a:r>
            <a:r>
              <a:rPr lang="es-ES" sz="1700" dirty="0" err="1" smtClean="0">
                <a:latin typeface="Calibri" pitchFamily="34" charset="0"/>
                <a:cs typeface="Calibri" pitchFamily="34" charset="0"/>
              </a:rPr>
              <a:t>Prog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. Sociales).</a:t>
            </a: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Identificación oficial con fotografía 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(IFE, pasaporte o carta de identidad vigente)</a:t>
            </a:r>
            <a:endParaRPr lang="es-ES" sz="1700" b="1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7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Anexo 3*  </a:t>
            </a:r>
            <a:r>
              <a:rPr lang="es-ES" sz="17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(Escrito libre con la descripción del proyecto)</a:t>
            </a: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Copia de la póliza del Seguro popular o documento que acredite ser beneficiario de algún programa de combate a la pobreza.**</a:t>
            </a:r>
          </a:p>
          <a:p>
            <a:pPr lvl="1"/>
            <a:r>
              <a:rPr lang="es-ES" sz="17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Anexo 5* </a:t>
            </a:r>
            <a:r>
              <a:rPr lang="es-ES" sz="17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(Sólo en caso de no presentar copia de póliza de Seguro Popular)</a:t>
            </a:r>
            <a:endParaRPr lang="es-ES" sz="1700" b="1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CURP 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(Indispensable para captura en FPU)</a:t>
            </a: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Comprobante de domicilio reciente 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(Recibo reciente de luz, agua, predial o carta de residencia)</a:t>
            </a: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Acreditación de la propiedad de la vivienda 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(Escrituras, último pago predial, carta del ejido, etc.)</a:t>
            </a:r>
          </a:p>
          <a:p>
            <a:pPr lvl="1"/>
            <a:r>
              <a:rPr lang="es-ES" sz="1700" b="1" dirty="0" smtClean="0">
                <a:latin typeface="Calibri" pitchFamily="34" charset="0"/>
                <a:cs typeface="Calibri" pitchFamily="34" charset="0"/>
              </a:rPr>
              <a:t>Fotografía</a:t>
            </a:r>
            <a:r>
              <a:rPr lang="es-ES" sz="1700" dirty="0" smtClean="0">
                <a:latin typeface="Calibri" pitchFamily="34" charset="0"/>
                <a:cs typeface="Calibri" pitchFamily="34" charset="0"/>
              </a:rPr>
              <a:t> del lugar donde se realizará la mejora de la vivienda  o proyecto productivo</a:t>
            </a:r>
          </a:p>
          <a:p>
            <a:endParaRPr lang="es-ES" sz="1800" b="1" dirty="0" smtClean="0">
              <a:latin typeface="Calibri" pitchFamily="34" charset="0"/>
              <a:cs typeface="Calibri" pitchFamily="34" charset="0"/>
            </a:endParaRPr>
          </a:p>
          <a:p>
            <a:endParaRPr lang="es-MX" sz="18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>
          <a:xfrm>
            <a:off x="928662" y="6215082"/>
            <a:ext cx="7929618" cy="4286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s-E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*Documentos que se llenan al</a:t>
            </a:r>
            <a:r>
              <a:rPr kumimoji="0" lang="es-ES" sz="11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momento de presentar solicitud en el Ayuntamiento.</a:t>
            </a:r>
          </a:p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s-MX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** Documento</a:t>
            </a:r>
            <a:r>
              <a:rPr kumimoji="0" lang="es-MX" sz="11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s-MX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 obligatorio </a:t>
            </a:r>
            <a:r>
              <a:rPr kumimoji="0" lang="es-MX" sz="11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kumimoji="0" lang="es-MX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(Se priorizará a quien cuente con alguno</a:t>
            </a:r>
            <a:r>
              <a:rPr kumimoji="0" lang="es-MX" sz="1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de estos documentos).</a:t>
            </a:r>
            <a:endParaRPr kumimoji="0" lang="es-MX" sz="1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6" name="2 Marcador de contenido"/>
          <p:cNvSpPr>
            <a:spLocks noGrp="1"/>
          </p:cNvSpPr>
          <p:nvPr>
            <p:ph idx="1"/>
          </p:nvPr>
        </p:nvSpPr>
        <p:spPr>
          <a:xfrm>
            <a:off x="285720" y="1357298"/>
            <a:ext cx="8401080" cy="4929222"/>
          </a:xfrm>
        </p:spPr>
        <p:txBody>
          <a:bodyPr>
            <a:normAutofit fontScale="85000" lnSpcReduction="20000"/>
          </a:bodyPr>
          <a:lstStyle/>
          <a:p>
            <a:pPr lvl="1">
              <a:buNone/>
            </a:pPr>
            <a:r>
              <a:rPr lang="es-ES" sz="1900" b="1" dirty="0" smtClean="0">
                <a:solidFill>
                  <a:srgbClr val="500E78"/>
                </a:solidFill>
                <a:latin typeface="Calibri" pitchFamily="34" charset="0"/>
                <a:cs typeface="Calibri" pitchFamily="34" charset="0"/>
              </a:rPr>
              <a:t>IDENTIFICACIÓN DE LA POBLACIÓN OBJETIVO</a:t>
            </a:r>
            <a:endParaRPr lang="es-ES" sz="1900" b="1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900" b="1" dirty="0" smtClean="0">
                <a:solidFill>
                  <a:srgbClr val="AA6CEE"/>
                </a:solidFill>
                <a:latin typeface="Calibri" pitchFamily="34" charset="0"/>
                <a:cs typeface="Calibri" pitchFamily="34" charset="0"/>
              </a:rPr>
              <a:t>Anexo 1* 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(Justificación de su estancia laboral en los Estados Unidos de América.</a:t>
            </a:r>
            <a:endParaRPr lang="es-ES" sz="1900" b="1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1900" b="1" dirty="0" smtClean="0">
                <a:solidFill>
                  <a:srgbClr val="AA6CEE"/>
                </a:solidFill>
                <a:latin typeface="Calibri" pitchFamily="34" charset="0"/>
                <a:cs typeface="Calibri" pitchFamily="34" charset="0"/>
              </a:rPr>
              <a:t>Anexo 2* 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(Justificación formal de recepción de remesas).</a:t>
            </a:r>
          </a:p>
          <a:p>
            <a:pPr lvl="1">
              <a:buNone/>
            </a:pPr>
            <a:endParaRPr lang="es-ES" sz="1900" dirty="0" smtClean="0">
              <a:latin typeface="Calibri" pitchFamily="34" charset="0"/>
              <a:cs typeface="Calibri" pitchFamily="34" charset="0"/>
            </a:endParaRPr>
          </a:p>
          <a:p>
            <a:pPr lvl="1">
              <a:buNone/>
            </a:pPr>
            <a:r>
              <a:rPr lang="es-ES" sz="1900" b="1" dirty="0" smtClean="0">
                <a:solidFill>
                  <a:srgbClr val="500E78"/>
                </a:solidFill>
                <a:latin typeface="Calibri" pitchFamily="34" charset="0"/>
                <a:cs typeface="Calibri" pitchFamily="34" charset="0"/>
              </a:rPr>
              <a:t>DESCRIPCIÓN DEL PROYECTO</a:t>
            </a:r>
          </a:p>
          <a:p>
            <a:pPr lvl="1"/>
            <a:r>
              <a:rPr lang="es-ES" sz="1900" b="1" dirty="0" smtClean="0">
                <a:solidFill>
                  <a:srgbClr val="AA6CEE"/>
                </a:solidFill>
                <a:latin typeface="Calibri" pitchFamily="34" charset="0"/>
                <a:cs typeface="Calibri" pitchFamily="34" charset="0"/>
              </a:rPr>
              <a:t>Anexo 3*  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(Escrito libre con la descripción del proyecto)</a:t>
            </a:r>
          </a:p>
          <a:p>
            <a:pPr algn="just">
              <a:buNone/>
            </a:pPr>
            <a:endParaRPr lang="es-ES" sz="1900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Póliza de afiliación al Seguro Popular, en la que se indique el decíl de ingreso del núcleo familiar del solicitante el cual deberá ser del 1 al 5.</a:t>
            </a:r>
          </a:p>
          <a:p>
            <a:pPr algn="just"/>
            <a:endParaRPr lang="es-MX" sz="1900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Documento que acredite que el solicitante o algún miembro del hogar es beneficiario activo de un programa de combate a la pobreza, operado por el gobierno federal o el gobierno de la entidad federativa; o</a:t>
            </a:r>
          </a:p>
          <a:p>
            <a:pPr algn="just"/>
            <a:endParaRPr lang="es-MX" sz="19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ES" sz="1900" dirty="0" smtClean="0">
                <a:latin typeface="Calibri" pitchFamily="34" charset="0"/>
                <a:cs typeface="Calibri" pitchFamily="34" charset="0"/>
              </a:rPr>
              <a:t>	En caso de que el solicitante no cuente con ninguno de los anteriores, la SEDIS podrá considerarlo como posible beneficiario, siempre y cuando el Ayuntamiento anexe a la solicitud correspondiente, una </a:t>
            </a: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justificación formal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 en la que se incluya</a:t>
            </a: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: Ingreso total del hogar, número de personas que lo habitan y en la que manifieste los motivos y hechos por los que lo considera elegible para el apoyo del Fondo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, con base en el formato que se incluye en el </a:t>
            </a:r>
            <a:r>
              <a:rPr lang="es-ES" sz="1900" b="1" dirty="0" smtClean="0">
                <a:solidFill>
                  <a:srgbClr val="AA6CEE"/>
                </a:solidFill>
                <a:latin typeface="Calibri" pitchFamily="34" charset="0"/>
                <a:cs typeface="Calibri" pitchFamily="34" charset="0"/>
              </a:rPr>
              <a:t>“Anexo 5”</a:t>
            </a:r>
            <a:r>
              <a:rPr lang="es-ES" sz="1900" dirty="0" smtClean="0">
                <a:solidFill>
                  <a:srgbClr val="AA6CE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de los lineamientos.</a:t>
            </a:r>
            <a:endParaRPr lang="es-MX" sz="19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1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1 Título"/>
          <p:cNvSpPr txBox="1">
            <a:spLocks/>
          </p:cNvSpPr>
          <p:nvPr/>
        </p:nvSpPr>
        <p:spPr>
          <a:xfrm>
            <a:off x="609600" y="285736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Anexos a</a:t>
            </a:r>
            <a:r>
              <a:rPr kumimoji="0" lang="es-MX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integrar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6" descr="http://www.iconhot.com/icon/png/apple-office/256/notes-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71410">
            <a:off x="6445043" y="15631"/>
            <a:ext cx="1779491" cy="177949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http://icons.iconarchive.com/icons/aha-soft/people/256/user-group-ic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40" y="0"/>
            <a:ext cx="1428760" cy="1428760"/>
          </a:xfrm>
          <a:prstGeom prst="rect">
            <a:avLst/>
          </a:prstGeom>
          <a:noFill/>
        </p:spPr>
      </p:pic>
      <p:grpSp>
        <p:nvGrpSpPr>
          <p:cNvPr id="16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4" name="2 Marcador de contenido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2143140"/>
          </a:xfrm>
        </p:spPr>
        <p:txBody>
          <a:bodyPr>
            <a:normAutofit fontScale="92500" lnSpcReduction="10000"/>
          </a:bodyPr>
          <a:lstStyle/>
          <a:p>
            <a:pPr marL="85725" indent="23813">
              <a:buNone/>
            </a:pPr>
            <a:r>
              <a:rPr lang="es-ES" sz="1900" dirty="0" smtClean="0">
                <a:latin typeface="Calibri" pitchFamily="34" charset="0"/>
                <a:cs typeface="Calibri" pitchFamily="34" charset="0"/>
              </a:rPr>
              <a:t>Todas las solicitudes recibidas en el ayuntamiento en tiempo y forma, </a:t>
            </a: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deberán de verificarse en campo</a:t>
            </a:r>
            <a:r>
              <a:rPr lang="es-ES" sz="1900" dirty="0" smtClean="0">
                <a:latin typeface="Calibri" pitchFamily="34" charset="0"/>
                <a:cs typeface="Calibri" pitchFamily="34" charset="0"/>
              </a:rPr>
              <a:t>, con la finalidad de que el municipio pueda dar fe de que el solicitante efectivamente requiere el apoyo del fondo</a:t>
            </a:r>
            <a:r>
              <a:rPr lang="es-ES" sz="19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endParaRPr lang="es-ES" sz="1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Dicha verificación se realizará mediante la visita al domicilio, para documentar mediante fotografías el estado inicial de la vivienda o proyecto y posteriormente documentar la ejecución del proyecto concluido en caso de ser beneficiado con el fondo.</a:t>
            </a:r>
            <a:endParaRPr lang="es-ES" sz="1400" dirty="0" smtClean="0">
              <a:latin typeface="Calibri" pitchFamily="34" charset="0"/>
              <a:cs typeface="Calibri" pitchFamily="34" charset="0"/>
            </a:endParaRPr>
          </a:p>
          <a:p>
            <a:endParaRPr lang="es-ES" sz="1800" b="1" dirty="0" smtClean="0">
              <a:latin typeface="Calibri" pitchFamily="34" charset="0"/>
              <a:cs typeface="Calibri" pitchFamily="34" charset="0"/>
            </a:endParaRPr>
          </a:p>
          <a:p>
            <a:endParaRPr lang="es-MX" sz="18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Verificación de solicitudes en campo</a:t>
            </a:r>
            <a:endParaRPr lang="es-MX" sz="3200" dirty="0"/>
          </a:p>
        </p:txBody>
      </p:sp>
      <p:sp>
        <p:nvSpPr>
          <p:cNvPr id="17" name="1 Título"/>
          <p:cNvSpPr txBox="1">
            <a:spLocks/>
          </p:cNvSpPr>
          <p:nvPr/>
        </p:nvSpPr>
        <p:spPr>
          <a:xfrm>
            <a:off x="3468760" y="3357562"/>
            <a:ext cx="1928826" cy="28575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Foto de</a:t>
            </a:r>
            <a:r>
              <a:rPr kumimoji="0" lang="es-MX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antes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6326280" y="3357562"/>
            <a:ext cx="1928826" cy="28575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Foto final*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>
          <a:xfrm>
            <a:off x="357158" y="3786190"/>
            <a:ext cx="2728874" cy="28575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AL TOMAR LAS FOTOS: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§"/>
              <a:tabLst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Imágenes claras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§"/>
              <a:tabLst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Puntos de referencia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§"/>
              <a:tabLst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Misma posición (V-H)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§"/>
              <a:tabLst/>
              <a:defRPr/>
            </a:pPr>
            <a:r>
              <a:rPr kumimoji="0" lang="es-E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Mismo</a:t>
            </a:r>
            <a:r>
              <a:rPr kumimoji="0" lang="es-ES" sz="1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sitio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§"/>
              <a:tabLst/>
              <a:defRPr/>
            </a:pPr>
            <a:r>
              <a:rPr lang="es-ES" sz="1800" baseline="0" dirty="0" smtClean="0">
                <a:latin typeface="Calibri" pitchFamily="34" charset="0"/>
                <a:cs typeface="Calibri" pitchFamily="34" charset="0"/>
              </a:rPr>
              <a:t>Varias fotos </a:t>
            </a:r>
            <a:endParaRPr kumimoji="0" lang="es-ES" sz="1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s-MX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grpSp>
        <p:nvGrpSpPr>
          <p:cNvPr id="20" name="19 Grupo"/>
          <p:cNvGrpSpPr/>
          <p:nvPr/>
        </p:nvGrpSpPr>
        <p:grpSpPr>
          <a:xfrm>
            <a:off x="7000892" y="-142900"/>
            <a:ext cx="1857388" cy="1785950"/>
            <a:chOff x="6858016" y="-357214"/>
            <a:chExt cx="2349690" cy="2107411"/>
          </a:xfrm>
        </p:grpSpPr>
        <p:pic>
          <p:nvPicPr>
            <p:cNvPr id="21" name="Picture 10" descr="http://files.softicons.com/download/web-icons/free-web-icon-pack-1-by-rockettheme/png/256x256/map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58016" y="-357214"/>
              <a:ext cx="1724052" cy="1724052"/>
            </a:xfrm>
            <a:prstGeom prst="rect">
              <a:avLst/>
            </a:prstGeom>
            <a:noFill/>
          </p:spPr>
        </p:pic>
        <p:pic>
          <p:nvPicPr>
            <p:cNvPr id="22" name="Picture 2" descr="https://cdn1.iconfinder.com/data/icons/flatforlinux/256/6-Camera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62148" y="454486"/>
              <a:ext cx="1345558" cy="1295711"/>
            </a:xfrm>
            <a:prstGeom prst="rect">
              <a:avLst/>
            </a:prstGeom>
            <a:noFill/>
          </p:spPr>
        </p:pic>
      </p:grpSp>
      <p:pic>
        <p:nvPicPr>
          <p:cNvPr id="30" name="Picture 8" descr="http://www.aldrichconstructionservices.com/repaint%20photo/ba1.jpg"/>
          <p:cNvPicPr>
            <a:picLocks noChangeAspect="1" noChangeArrowheads="1"/>
          </p:cNvPicPr>
          <p:nvPr/>
        </p:nvPicPr>
        <p:blipFill>
          <a:blip r:embed="rId4"/>
          <a:srcRect l="1888" t="21859" r="1888" b="16571"/>
          <a:stretch>
            <a:fillRect/>
          </a:stretch>
        </p:blipFill>
        <p:spPr bwMode="auto">
          <a:xfrm>
            <a:off x="3040132" y="3714752"/>
            <a:ext cx="5603834" cy="2742851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 descr="http://icons.iconarchive.com/icons/newformula.org/canon-digital-camera/128/EOS-350D-Silver-icon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099244">
            <a:off x="1827975" y="5099199"/>
            <a:ext cx="1464964" cy="1464965"/>
          </a:xfrm>
          <a:prstGeom prst="rect">
            <a:avLst/>
          </a:prstGeom>
          <a:noFill/>
        </p:spPr>
      </p:pic>
      <p:sp>
        <p:nvSpPr>
          <p:cNvPr id="34" name="33 Rectángulo redondeado"/>
          <p:cNvSpPr/>
          <p:nvPr/>
        </p:nvSpPr>
        <p:spPr>
          <a:xfrm>
            <a:off x="6072198" y="6186564"/>
            <a:ext cx="3286148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34 CuadroTexto"/>
          <p:cNvSpPr txBox="1"/>
          <p:nvPr/>
        </p:nvSpPr>
        <p:spPr>
          <a:xfrm>
            <a:off x="6143636" y="6215082"/>
            <a:ext cx="3000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10 de Julio - 15 de Julio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largerfamilylife.com/site1/wp-content/uploads/2012/08/typing-computer-office-lap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7358082" cy="5054219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29528" t="8489" r="27461" b="5167"/>
          <a:stretch>
            <a:fillRect/>
          </a:stretch>
        </p:blipFill>
        <p:spPr bwMode="auto">
          <a:xfrm rot="21192881">
            <a:off x="6283212" y="-107179"/>
            <a:ext cx="3341335" cy="536615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http://www.clker.com/cliparts/b/8/d/3/11949837831120231634mouse_pointer_wolfram_es_01.svg.h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341790">
            <a:off x="478621" y="4594926"/>
            <a:ext cx="752582" cy="1217292"/>
          </a:xfrm>
          <a:prstGeom prst="rect">
            <a:avLst/>
          </a:prstGeom>
          <a:noFill/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285752" y="5786454"/>
            <a:ext cx="8501090" cy="857256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s-MX" sz="4800" b="1" dirty="0" smtClean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CAPTURA DE PROYECTOS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20" name="Picture 4" descr="http://www.secure-sharing.com/wp-content/uploads/2013/02/file-transfer-servi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2388217"/>
            <a:ext cx="4714908" cy="3541113"/>
          </a:xfrm>
          <a:prstGeom prst="rect">
            <a:avLst/>
          </a:prstGeom>
          <a:noFill/>
        </p:spPr>
      </p:pic>
      <p:sp>
        <p:nvSpPr>
          <p:cNvPr id="21" name="2 Marcador de contenido"/>
          <p:cNvSpPr>
            <a:spLocks noGrp="1"/>
          </p:cNvSpPr>
          <p:nvPr>
            <p:ph idx="1"/>
          </p:nvPr>
        </p:nvSpPr>
        <p:spPr>
          <a:xfrm>
            <a:off x="285720" y="1285860"/>
            <a:ext cx="8501122" cy="1285884"/>
          </a:xfrm>
        </p:spPr>
        <p:txBody>
          <a:bodyPr>
            <a:noAutofit/>
          </a:bodyPr>
          <a:lstStyle/>
          <a:p>
            <a:pPr algn="just"/>
            <a:r>
              <a:rPr lang="es-ES" sz="2200" dirty="0" smtClean="0">
                <a:latin typeface="Calibri" pitchFamily="34" charset="0"/>
                <a:cs typeface="Calibri" pitchFamily="34" charset="0"/>
              </a:rPr>
              <a:t>Para poder capturar en el sistema es necesario tener  un </a:t>
            </a:r>
            <a:r>
              <a:rPr lang="es-ES" sz="2200" b="1" i="1" dirty="0" smtClean="0">
                <a:latin typeface="Calibri" pitchFamily="34" charset="0"/>
                <a:cs typeface="Calibri" pitchFamily="34" charset="0"/>
              </a:rPr>
              <a:t>USUARIO</a:t>
            </a:r>
            <a:r>
              <a:rPr lang="es-ES" sz="2200" dirty="0" smtClean="0">
                <a:latin typeface="Calibri" pitchFamily="34" charset="0"/>
                <a:cs typeface="Calibri" pitchFamily="34" charset="0"/>
              </a:rPr>
              <a:t> y </a:t>
            </a:r>
            <a:r>
              <a:rPr lang="es-ES" sz="2200" b="1" i="1" dirty="0" smtClean="0">
                <a:latin typeface="Calibri" pitchFamily="34" charset="0"/>
                <a:cs typeface="Calibri" pitchFamily="34" charset="0"/>
              </a:rPr>
              <a:t>CONTRASEÑA</a:t>
            </a:r>
            <a:r>
              <a:rPr lang="es-ES" sz="2200" dirty="0" smtClean="0">
                <a:latin typeface="Calibri" pitchFamily="34" charset="0"/>
                <a:cs typeface="Calibri" pitchFamily="34" charset="0"/>
              </a:rPr>
              <a:t>, asignado previamente a los enlaces FAM de cada municipio participante. </a:t>
            </a:r>
            <a:endParaRPr lang="es-MX" sz="2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2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5000628" y="3071810"/>
            <a:ext cx="37147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NOTA: Solo se puede realizar la captura de solicitudes con 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UN USUARIO por COMPUTADORA</a:t>
            </a:r>
            <a:r>
              <a:rPr lang="es-E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, ya que puede generar errores el sistema.</a:t>
            </a:r>
            <a:endParaRPr lang="es-MX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Captura de solicitudes en los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sistemas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FPU Y FAM</a:t>
            </a:r>
            <a:endParaRPr lang="es-MX" sz="2800" dirty="0"/>
          </a:p>
        </p:txBody>
      </p:sp>
      <p:grpSp>
        <p:nvGrpSpPr>
          <p:cNvPr id="30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31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3" name="32 Rectángulo redondeado"/>
          <p:cNvSpPr/>
          <p:nvPr/>
        </p:nvSpPr>
        <p:spPr>
          <a:xfrm>
            <a:off x="6072198" y="5572140"/>
            <a:ext cx="3286148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33 CuadroTexto"/>
          <p:cNvSpPr txBox="1"/>
          <p:nvPr/>
        </p:nvSpPr>
        <p:spPr>
          <a:xfrm>
            <a:off x="6143636" y="5600658"/>
            <a:ext cx="3000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15 de Julio - 19 de Julio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12" name="11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4071934" y="3214686"/>
            <a:ext cx="4714908" cy="3300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2 Marcador de contenido"/>
          <p:cNvSpPr>
            <a:spLocks noGrp="1"/>
          </p:cNvSpPr>
          <p:nvPr>
            <p:ph idx="1"/>
          </p:nvPr>
        </p:nvSpPr>
        <p:spPr>
          <a:xfrm>
            <a:off x="3643306" y="1285860"/>
            <a:ext cx="5214974" cy="1143008"/>
          </a:xfrm>
        </p:spPr>
        <p:txBody>
          <a:bodyPr>
            <a:normAutofit/>
          </a:bodyPr>
          <a:lstStyle/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Formato impreso (Obligatorio)</a:t>
            </a:r>
            <a:endParaRPr lang="es-ES" sz="20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	Los datos recabados en el FPU deben ser capturados en el sistema.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Formato de Padrón Único (FPU)</a:t>
            </a:r>
            <a:endParaRPr lang="es-MX" sz="4000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 l="29528" t="8489" r="27461" b="5167"/>
          <a:stretch>
            <a:fillRect/>
          </a:stretch>
        </p:blipFill>
        <p:spPr bwMode="auto">
          <a:xfrm rot="21406353">
            <a:off x="428596" y="1285860"/>
            <a:ext cx="3291670" cy="52863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5" descr="http://plumbersinvirginiabeach.net/wp-content/uploads/2013/03/free-norfolk-quote-onlin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902">
            <a:off x="2934830" y="3042776"/>
            <a:ext cx="2275368" cy="2626651"/>
          </a:xfrm>
          <a:prstGeom prst="rect">
            <a:avLst/>
          </a:prstGeom>
          <a:noFill/>
        </p:spPr>
      </p:pic>
      <p:grpSp>
        <p:nvGrpSpPr>
          <p:cNvPr id="19" name="18 Grupo"/>
          <p:cNvGrpSpPr/>
          <p:nvPr/>
        </p:nvGrpSpPr>
        <p:grpSpPr>
          <a:xfrm rot="523457">
            <a:off x="7171399" y="98385"/>
            <a:ext cx="1405094" cy="1413464"/>
            <a:chOff x="6858016" y="101091"/>
            <a:chExt cx="1405094" cy="1413464"/>
          </a:xfrm>
        </p:grpSpPr>
        <p:pic>
          <p:nvPicPr>
            <p:cNvPr id="20" name="Picture 4" descr="http://www.iconhot.com/icon/png/mac-os-x-style-folders/128/users-3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16" y="101091"/>
              <a:ext cx="1118108" cy="1118109"/>
            </a:xfrm>
            <a:prstGeom prst="rect">
              <a:avLst/>
            </a:prstGeom>
            <a:noFill/>
          </p:spPr>
        </p:pic>
        <p:pic>
          <p:nvPicPr>
            <p:cNvPr id="21" name="Picture 4" descr="http://www.iconhot.com/icon/png/mac-os-x-style-folders/128/users-3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43910" y="295354"/>
              <a:ext cx="1219200" cy="1219201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2" name="21 Rectángulo"/>
          <p:cNvSpPr/>
          <p:nvPr/>
        </p:nvSpPr>
        <p:spPr>
          <a:xfrm>
            <a:off x="3857620" y="2571744"/>
            <a:ext cx="50720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http://programassociales.jalisco.gob.mx/fpu/</a:t>
            </a:r>
            <a:endParaRPr lang="es-MX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12" name="11 Imagen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5072098" cy="34035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7" descr="http://fc05.deviantart.net/fs50/f/2009/283/0/6/MY_Computer_icon_by_balagehun19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916" y="71414"/>
            <a:ext cx="1785926" cy="1785927"/>
          </a:xfrm>
          <a:prstGeom prst="rect">
            <a:avLst/>
          </a:prstGeom>
          <a:noFill/>
        </p:spPr>
      </p:pic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Fondo de Apoyo a Migrantes (FAM)</a:t>
            </a:r>
            <a:endParaRPr lang="es-MX" sz="2800" dirty="0"/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>
          <a:xfrm>
            <a:off x="5643570" y="1714488"/>
            <a:ext cx="3071834" cy="1357322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Para poder capturar en el sistema es necesario tener  un </a:t>
            </a:r>
            <a:r>
              <a:rPr kumimoji="0" lang="es-E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USUARIO</a:t>
            </a:r>
            <a:r>
              <a: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y </a:t>
            </a:r>
            <a:r>
              <a:rPr kumimoji="0" lang="es-E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CONTRASEÑA</a:t>
            </a:r>
            <a:r>
              <a: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, asignado por la coordinación del FAM.</a:t>
            </a:r>
            <a:endParaRPr kumimoji="0" lang="es-MX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214282" y="5072074"/>
            <a:ext cx="5286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http://programassociales.jalisco.gob.mx/famg/</a:t>
            </a:r>
            <a:endParaRPr lang="es-MX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2 Marcador de contenido"/>
          <p:cNvSpPr>
            <a:spLocks noGrp="1"/>
          </p:cNvSpPr>
          <p:nvPr>
            <p:ph idx="1"/>
          </p:nvPr>
        </p:nvSpPr>
        <p:spPr>
          <a:xfrm>
            <a:off x="5643570" y="3214686"/>
            <a:ext cx="3286148" cy="1714512"/>
          </a:xfrm>
        </p:spPr>
        <p:txBody>
          <a:bodyPr>
            <a:normAutofit/>
          </a:bodyPr>
          <a:lstStyle/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Nota:</a:t>
            </a:r>
            <a:endParaRPr lang="es-ES" sz="20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	Para poder capturar en el sistema FAM, es necesario tener el </a:t>
            </a:r>
            <a:r>
              <a:rPr lang="es-ES" sz="2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Folio de FPU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del solicitante.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>
          <a:xfrm>
            <a:off x="4143372" y="5572140"/>
            <a:ext cx="5572164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El</a:t>
            </a:r>
            <a:r>
              <a:rPr kumimoji="0" lang="es-E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sistema requerirá fotografía de proyecto.</a:t>
            </a:r>
            <a:endParaRPr kumimoji="0" lang="es-MX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grpSp>
        <p:nvGrpSpPr>
          <p:cNvPr id="20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21" name="9 Marcador de contenido" descr="logo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2 Marcador de contenido"/>
          <p:cNvSpPr>
            <a:spLocks noGrp="1"/>
          </p:cNvSpPr>
          <p:nvPr>
            <p:ph idx="1"/>
          </p:nvPr>
        </p:nvSpPr>
        <p:spPr>
          <a:xfrm>
            <a:off x="357158" y="1214422"/>
            <a:ext cx="8429684" cy="4714908"/>
          </a:xfrm>
        </p:spPr>
        <p:txBody>
          <a:bodyPr>
            <a:noAutofit/>
          </a:bodyPr>
          <a:lstStyle/>
          <a:p>
            <a:pPr marL="88900" indent="20638" algn="just">
              <a:buNone/>
            </a:pP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El expediente que se entregará en la SEDIS para la validación de las solicitudes deberá de venir ordenado de la siguiente manera:</a:t>
            </a:r>
          </a:p>
          <a:p>
            <a:pPr algn="just">
              <a:buNone/>
            </a:pPr>
            <a:endParaRPr lang="es-ES" sz="11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ES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2200" dirty="0" smtClean="0">
                <a:latin typeface="Calibri" pitchFamily="34" charset="0"/>
                <a:cs typeface="Calibri" pitchFamily="34" charset="0"/>
              </a:rPr>
              <a:t>En la parte superior, a manera de caratula deberá llevar debidamente llenado el </a:t>
            </a: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“CHECK LIST”</a:t>
            </a:r>
          </a:p>
          <a:p>
            <a:pPr algn="just"/>
            <a:endParaRPr lang="es-ES" sz="1100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2200" dirty="0" smtClean="0">
                <a:latin typeface="Calibri" pitchFamily="34" charset="0"/>
                <a:cs typeface="Calibri" pitchFamily="34" charset="0"/>
              </a:rPr>
              <a:t>Deberá integrarse después el </a:t>
            </a: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FORMATO DE PADRÓN ÚNICO</a:t>
            </a:r>
            <a:r>
              <a:rPr lang="es-ES" sz="2200" dirty="0" smtClean="0">
                <a:latin typeface="Calibri" pitchFamily="34" charset="0"/>
                <a:cs typeface="Calibri" pitchFamily="34" charset="0"/>
              </a:rPr>
              <a:t> del solicitante, debidamente llenado.</a:t>
            </a:r>
          </a:p>
          <a:p>
            <a:pPr algn="just"/>
            <a:endParaRPr lang="es-ES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2200" dirty="0" smtClean="0">
                <a:latin typeface="Calibri" pitchFamily="34" charset="0"/>
                <a:cs typeface="Calibri" pitchFamily="34" charset="0"/>
              </a:rPr>
              <a:t>El expediente deberá contener después </a:t>
            </a: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TODOS LOS DOCUMENTOS</a:t>
            </a:r>
            <a:r>
              <a:rPr lang="es-ES" sz="2200" dirty="0" smtClean="0">
                <a:latin typeface="Calibri" pitchFamily="34" charset="0"/>
                <a:cs typeface="Calibri" pitchFamily="34" charset="0"/>
              </a:rPr>
              <a:t> o copia de los mismos según se requiera (Conforme a la vertiente y el tipo de beneficiario), estos deberán estar ordenados consecutivamente como se establece en el “</a:t>
            </a: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CHECK LIST”.</a:t>
            </a:r>
            <a:endParaRPr lang="es-MX" sz="22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Integración del expediente físico</a:t>
            </a:r>
            <a:endParaRPr lang="es-MX" sz="2800" dirty="0"/>
          </a:p>
        </p:txBody>
      </p:sp>
      <p:grpSp>
        <p:nvGrpSpPr>
          <p:cNvPr id="14" name="13 Grupo"/>
          <p:cNvGrpSpPr/>
          <p:nvPr/>
        </p:nvGrpSpPr>
        <p:grpSpPr>
          <a:xfrm>
            <a:off x="6771571" y="69121"/>
            <a:ext cx="2086709" cy="1485056"/>
            <a:chOff x="6501039" y="-26009"/>
            <a:chExt cx="2218441" cy="1578806"/>
          </a:xfrm>
        </p:grpSpPr>
        <p:pic>
          <p:nvPicPr>
            <p:cNvPr id="16" name="Picture 2" descr="http://kliatravel.com/wp-content/uploads/2014/03/icon-papers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836289" flipH="1">
              <a:off x="7133429" y="-33255"/>
              <a:ext cx="1578806" cy="1593297"/>
            </a:xfrm>
            <a:prstGeom prst="rect">
              <a:avLst/>
            </a:prstGeom>
            <a:noFill/>
          </p:spPr>
        </p:pic>
        <p:pic>
          <p:nvPicPr>
            <p:cNvPr id="17" name="Picture 4" descr="http://icons.iconarchive.com/icons/dario-arnaez/genesis-3G/256/User-Files-icon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425344">
              <a:off x="6501039" y="50435"/>
              <a:ext cx="1237835" cy="1237835"/>
            </a:xfrm>
            <a:prstGeom prst="rect">
              <a:avLst/>
            </a:prstGeom>
            <a:noFill/>
          </p:spPr>
        </p:pic>
      </p:grpSp>
      <p:grpSp>
        <p:nvGrpSpPr>
          <p:cNvPr id="18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9" name="9 Marcador de contenido" descr="logo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19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21" name="20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La población solicitante de los apoyos del fondo deberá </a:t>
            </a:r>
          </a:p>
          <a:p>
            <a:pPr algn="just">
              <a:buNone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cumplir con los siguientes criterios:</a:t>
            </a:r>
          </a:p>
          <a:p>
            <a:pPr algn="just">
              <a:buNone/>
            </a:pPr>
            <a:endParaRPr lang="es-MX" sz="18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a) Los trabajadores migrantes en retorno se deberán identificar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con la matrícula consular (de preferencia), el documento de repatriación o con algún documento que acredite su residencia laboral en los Estados Unidos de América a partir del ejercicio fiscal anterior y subsecuentes. </a:t>
            </a:r>
            <a:r>
              <a:rPr lang="es-E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(De forma excepcional y, sólo en caso de no contar con ninguno de los documentos indicados anteriormente, la entidad federativa podrá identificar a dichos trabajadores con base en mecanismos objetivos y registros que sean públicos y transparentes, de acuerdo con su experiencia en la materia); y</a:t>
            </a:r>
            <a:endParaRPr lang="es-E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18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b) Las familias que reciben o recibieron remesas deberán presentar algún recibo o documento formal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 que acredite la recepción de remesas durante el último año a nombre de un miembro del hogar y comprobar el parentesco mediante identificación oficial, acta de matrimonio o acta de nacimiento.</a:t>
            </a:r>
            <a:endParaRPr lang="es-MX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Población objetivo del programa</a:t>
            </a:r>
            <a:endParaRPr lang="es-MX" sz="3200" dirty="0"/>
          </a:p>
        </p:txBody>
      </p:sp>
      <p:pic>
        <p:nvPicPr>
          <p:cNvPr id="16" name="Picture 4" descr="http://www.graphicsfuel.com/wp-content/uploads/2011/02/target-dart512x5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06912" flipV="1">
            <a:off x="6715001" y="-134582"/>
            <a:ext cx="1822209" cy="1800854"/>
          </a:xfrm>
          <a:prstGeom prst="rect">
            <a:avLst/>
          </a:prstGeom>
          <a:noFill/>
        </p:spPr>
      </p:pic>
      <p:grpSp>
        <p:nvGrpSpPr>
          <p:cNvPr id="17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8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12" name="Picture 8" descr="http://assets.fellowes.com/images/products/large/BB_ESValueStoreBoxClosed_44705_L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1610" y="5143536"/>
            <a:ext cx="1915232" cy="1643050"/>
          </a:xfrm>
          <a:prstGeom prst="rect">
            <a:avLst/>
          </a:prstGeom>
          <a:noFill/>
        </p:spPr>
      </p:pic>
      <p:sp>
        <p:nvSpPr>
          <p:cNvPr id="13" name="2 Marcador de contenido"/>
          <p:cNvSpPr>
            <a:spLocks noGrp="1"/>
          </p:cNvSpPr>
          <p:nvPr>
            <p:ph idx="1"/>
          </p:nvPr>
        </p:nvSpPr>
        <p:spPr>
          <a:xfrm>
            <a:off x="357158" y="1357298"/>
            <a:ext cx="8429684" cy="3571900"/>
          </a:xfrm>
        </p:spPr>
        <p:txBody>
          <a:bodyPr>
            <a:noAutofit/>
          </a:bodyPr>
          <a:lstStyle/>
          <a:p>
            <a:pPr marL="88900" indent="20638" algn="just">
              <a:buNone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EL EXPEDIENTE DE SOLICITUD (ORIGINAL)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a entregar en SEDIS deberá estar </a:t>
            </a:r>
            <a:r>
              <a:rPr lang="es-E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ordenado alfabéticamente (A-Z)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y contar con las siguientes características:</a:t>
            </a:r>
          </a:p>
          <a:p>
            <a:pPr marL="88900" indent="20638" algn="just">
              <a:buNone/>
            </a:pPr>
            <a:endParaRPr lang="es-ES" sz="4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Documentos  ordenados conforme al CHECK LIST y colocar el mismo en la parte superior de cada expediente a manera de carátula.</a:t>
            </a: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Perforado en la parte superior para broche “Tipo BACO”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(Sin broche).</a:t>
            </a: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Engrapado individualmente para para evitar el extravío de documentos.</a:t>
            </a: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En folder individual con </a:t>
            </a:r>
            <a:r>
              <a:rPr lang="es-E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(No. de folio FAM) </a:t>
            </a: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en la pestaña.</a:t>
            </a: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En caso se ser muchos expedientes entregarlos en caja de archivo.</a:t>
            </a:r>
          </a:p>
          <a:p>
            <a:pPr algn="just"/>
            <a:endParaRPr lang="es-ES" sz="7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Entrega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expediente físico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solicitud</a:t>
            </a:r>
            <a:endParaRPr lang="es-MX" sz="2800" dirty="0"/>
          </a:p>
        </p:txBody>
      </p:sp>
      <p:pic>
        <p:nvPicPr>
          <p:cNvPr id="16" name="Picture 4" descr="http://www.ispsd.com/wp-content/uploads/2013/02/wpid-folder-icon-512x5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6067" y="5338065"/>
            <a:ext cx="1180403" cy="1356227"/>
          </a:xfrm>
          <a:prstGeom prst="rect">
            <a:avLst/>
          </a:prstGeom>
          <a:noFill/>
        </p:spPr>
      </p:pic>
      <p:grpSp>
        <p:nvGrpSpPr>
          <p:cNvPr id="17" name="16 Grupo"/>
          <p:cNvGrpSpPr/>
          <p:nvPr/>
        </p:nvGrpSpPr>
        <p:grpSpPr>
          <a:xfrm>
            <a:off x="571472" y="5338065"/>
            <a:ext cx="1088517" cy="1250655"/>
            <a:chOff x="785786" y="4572008"/>
            <a:chExt cx="1071570" cy="1071570"/>
          </a:xfrm>
        </p:grpSpPr>
        <p:pic>
          <p:nvPicPr>
            <p:cNvPr id="18" name="Picture 2" descr="http://files.rubyforge.vm.bytemark.co.uk/seattlerb/blank_document_icon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5786" y="4714884"/>
              <a:ext cx="928694" cy="928694"/>
            </a:xfrm>
            <a:prstGeom prst="rect">
              <a:avLst/>
            </a:prstGeom>
            <a:noFill/>
          </p:spPr>
        </p:pic>
        <p:pic>
          <p:nvPicPr>
            <p:cNvPr id="19" name="Picture 2" descr="http://files.rubyforge.vm.bytemark.co.uk/seattlerb/blank_document_icon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57224" y="4643446"/>
              <a:ext cx="928694" cy="928694"/>
            </a:xfrm>
            <a:prstGeom prst="rect">
              <a:avLst/>
            </a:prstGeom>
            <a:noFill/>
          </p:spPr>
        </p:pic>
        <p:pic>
          <p:nvPicPr>
            <p:cNvPr id="20" name="Picture 2" descr="http://files.rubyforge.vm.bytemark.co.uk/seattlerb/blank_document_icon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28662" y="4572008"/>
              <a:ext cx="928694" cy="928694"/>
            </a:xfrm>
            <a:prstGeom prst="rect">
              <a:avLst/>
            </a:prstGeom>
            <a:noFill/>
          </p:spPr>
        </p:pic>
      </p:grpSp>
      <p:pic>
        <p:nvPicPr>
          <p:cNvPr id="21" name="Picture 2" descr="http://files.rubyforge.vm.bytemark.co.uk/seattlerb/blank_document_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7813" y="5338065"/>
            <a:ext cx="1161085" cy="1250655"/>
          </a:xfrm>
          <a:prstGeom prst="rect">
            <a:avLst/>
          </a:prstGeom>
          <a:noFill/>
        </p:spPr>
      </p:pic>
      <p:pic>
        <p:nvPicPr>
          <p:cNvPr id="22" name="Picture 6" descr="http://www.ryman.co.uk/Catalogue/Ryman/large/global/images/main/07/071011400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0110" y="5754950"/>
            <a:ext cx="1022546" cy="957292"/>
          </a:xfrm>
          <a:prstGeom prst="rect">
            <a:avLst/>
          </a:prstGeom>
          <a:noFill/>
        </p:spPr>
      </p:pic>
      <p:sp>
        <p:nvSpPr>
          <p:cNvPr id="26" name="1 Título"/>
          <p:cNvSpPr txBox="1">
            <a:spLocks/>
          </p:cNvSpPr>
          <p:nvPr/>
        </p:nvSpPr>
        <p:spPr>
          <a:xfrm>
            <a:off x="214282" y="4857784"/>
            <a:ext cx="1643074" cy="428628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Ordenado con </a:t>
            </a:r>
            <a:r>
              <a:rPr kumimoji="0" lang="es-MX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Check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kumimoji="0" lang="es-MX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List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1 Título"/>
          <p:cNvSpPr txBox="1">
            <a:spLocks/>
          </p:cNvSpPr>
          <p:nvPr/>
        </p:nvSpPr>
        <p:spPr>
          <a:xfrm>
            <a:off x="2071670" y="4857760"/>
            <a:ext cx="1143008" cy="28575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Perforado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1 Título"/>
          <p:cNvSpPr txBox="1">
            <a:spLocks/>
          </p:cNvSpPr>
          <p:nvPr/>
        </p:nvSpPr>
        <p:spPr>
          <a:xfrm>
            <a:off x="5214942" y="5000660"/>
            <a:ext cx="1428760" cy="28575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Con Número</a:t>
            </a:r>
            <a:r>
              <a:rPr kumimoji="0" lang="es-MX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de Folio</a:t>
            </a:r>
            <a:r>
              <a:rPr kumimoji="0" lang="es-MX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FAM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1 Título"/>
          <p:cNvSpPr txBox="1">
            <a:spLocks/>
          </p:cNvSpPr>
          <p:nvPr/>
        </p:nvSpPr>
        <p:spPr>
          <a:xfrm>
            <a:off x="6715140" y="5000636"/>
            <a:ext cx="2214578" cy="28575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En caja </a:t>
            </a:r>
            <a:r>
              <a:rPr lang="es-MX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para</a:t>
            </a: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archivo de ser muchos expedientes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1 Título"/>
          <p:cNvSpPr txBox="1">
            <a:spLocks/>
          </p:cNvSpPr>
          <p:nvPr/>
        </p:nvSpPr>
        <p:spPr>
          <a:xfrm>
            <a:off x="3714744" y="4929198"/>
            <a:ext cx="1214446" cy="28575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Engrapado individual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1" name="Picture 2" descr="http://files.rubyforge.vm.bytemark.co.uk/seattlerb/blank_document_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9571" y="5357826"/>
            <a:ext cx="1161085" cy="1250655"/>
          </a:xfrm>
          <a:prstGeom prst="rect">
            <a:avLst/>
          </a:prstGeom>
          <a:noFill/>
        </p:spPr>
      </p:pic>
      <p:pic>
        <p:nvPicPr>
          <p:cNvPr id="32" name="Picture 2" descr="http://content.etilize.com/300/1196126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5715016"/>
            <a:ext cx="107157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/>
          <p:nvPr/>
        </p:nvSpPr>
        <p:spPr>
          <a:xfrm>
            <a:off x="0" y="4857760"/>
            <a:ext cx="9144000" cy="12858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Entrega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expediente físico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solicitud</a:t>
            </a:r>
            <a:endParaRPr lang="es-MX" sz="2800" dirty="0"/>
          </a:p>
        </p:txBody>
      </p:sp>
      <p:pic>
        <p:nvPicPr>
          <p:cNvPr id="13" name="Picture 6" descr="http://www.iconhot.com/icon/png/apple-office/256/notes-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71410">
            <a:off x="7124301" y="-48348"/>
            <a:ext cx="1837207" cy="183720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13 Rectángulo"/>
          <p:cNvSpPr/>
          <p:nvPr/>
        </p:nvSpPr>
        <p:spPr>
          <a:xfrm>
            <a:off x="642910" y="4943315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indent="17463" algn="just">
              <a:buNone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 importante que se resguarde </a:t>
            </a:r>
            <a:r>
              <a:rPr lang="es-ES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COPIA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 cada expediente por parte de cada ayuntamiento para posteriores consultas y la debida comprobación.</a:t>
            </a:r>
          </a:p>
        </p:txBody>
      </p:sp>
      <p:sp>
        <p:nvSpPr>
          <p:cNvPr id="16" name="2 Marcador de contenido"/>
          <p:cNvSpPr>
            <a:spLocks noGrp="1"/>
          </p:cNvSpPr>
          <p:nvPr>
            <p:ph idx="1"/>
          </p:nvPr>
        </p:nvSpPr>
        <p:spPr>
          <a:xfrm>
            <a:off x="357158" y="1500174"/>
            <a:ext cx="8429684" cy="3429024"/>
          </a:xfrm>
        </p:spPr>
        <p:txBody>
          <a:bodyPr>
            <a:noAutofit/>
          </a:bodyPr>
          <a:lstStyle/>
          <a:p>
            <a:pPr marL="88900" indent="20638" algn="just">
              <a:buNone/>
            </a:pP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Los expedientes que se entregarán en la SEDIS para la validación deberán ser entregado de la siguiente manera:</a:t>
            </a:r>
          </a:p>
          <a:p>
            <a:pPr algn="just">
              <a:buNone/>
            </a:pPr>
            <a:endParaRPr lang="es-ES" sz="11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ES" sz="11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Oficio de entrega de expedientes (se adjunta formato).</a:t>
            </a: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Cotización formal de los tipos de apoyo solicitados.</a:t>
            </a:r>
          </a:p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Presentar información a integrar el convenio de colaboración con  abreviatura de título profesional (Ing., Lic., Mtro., Dr., C.) seguido del nombre  completo de Presidente Municipal, Secretario General, Encargado de la Hacienda Municipal y Síndico.</a:t>
            </a:r>
          </a:p>
          <a:p>
            <a:pPr algn="just"/>
            <a:endParaRPr lang="es-ES" sz="1100" b="1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8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9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Calendario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entrega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expedientes</a:t>
            </a:r>
            <a:endParaRPr lang="es-MX" sz="2800" dirty="0"/>
          </a:p>
        </p:txBody>
      </p:sp>
      <p:sp>
        <p:nvSpPr>
          <p:cNvPr id="29" name="28 Rectángulo"/>
          <p:cNvSpPr/>
          <p:nvPr/>
        </p:nvSpPr>
        <p:spPr>
          <a:xfrm>
            <a:off x="5643570" y="2994724"/>
            <a:ext cx="1643074" cy="1500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29 Rectángulo"/>
          <p:cNvSpPr/>
          <p:nvPr/>
        </p:nvSpPr>
        <p:spPr>
          <a:xfrm>
            <a:off x="285720" y="2994724"/>
            <a:ext cx="1643074" cy="1500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30 Rectángulo"/>
          <p:cNvSpPr/>
          <p:nvPr/>
        </p:nvSpPr>
        <p:spPr>
          <a:xfrm>
            <a:off x="2071670" y="2994724"/>
            <a:ext cx="1643074" cy="1500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31 Rectángulo"/>
          <p:cNvSpPr/>
          <p:nvPr/>
        </p:nvSpPr>
        <p:spPr>
          <a:xfrm>
            <a:off x="3857620" y="2994724"/>
            <a:ext cx="1643074" cy="1500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32 Rectángulo"/>
          <p:cNvSpPr/>
          <p:nvPr/>
        </p:nvSpPr>
        <p:spPr>
          <a:xfrm>
            <a:off x="7429520" y="2994724"/>
            <a:ext cx="1643074" cy="1500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33 Rectángulo redondeado"/>
          <p:cNvSpPr/>
          <p:nvPr/>
        </p:nvSpPr>
        <p:spPr>
          <a:xfrm>
            <a:off x="285720" y="2768268"/>
            <a:ext cx="1643074" cy="357190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500034" y="278041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Lunes 20</a:t>
            </a:r>
            <a:endParaRPr lang="es-MX" sz="1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" name="35 Rectángulo redondeado"/>
          <p:cNvSpPr/>
          <p:nvPr/>
        </p:nvSpPr>
        <p:spPr>
          <a:xfrm>
            <a:off x="2071670" y="2780410"/>
            <a:ext cx="1643074" cy="357190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2285984" y="278041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Martes 21</a:t>
            </a:r>
            <a:endParaRPr lang="es-MX" sz="1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37 Rectángulo redondeado"/>
          <p:cNvSpPr/>
          <p:nvPr/>
        </p:nvSpPr>
        <p:spPr>
          <a:xfrm>
            <a:off x="3857620" y="2768268"/>
            <a:ext cx="1643074" cy="357190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3929058" y="276826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Miércoles 22</a:t>
            </a:r>
            <a:endParaRPr lang="es-MX" sz="1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" name="39 Rectángulo redondeado"/>
          <p:cNvSpPr/>
          <p:nvPr/>
        </p:nvSpPr>
        <p:spPr>
          <a:xfrm>
            <a:off x="5643570" y="2780410"/>
            <a:ext cx="1643074" cy="357190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5857884" y="278041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Jueves 23</a:t>
            </a:r>
            <a:endParaRPr lang="es-MX" sz="1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2" name="41 Rectángulo redondeado"/>
          <p:cNvSpPr/>
          <p:nvPr/>
        </p:nvSpPr>
        <p:spPr>
          <a:xfrm>
            <a:off x="7429520" y="2786058"/>
            <a:ext cx="1643074" cy="357190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7572396" y="278041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Viernes 24</a:t>
            </a:r>
            <a:endParaRPr lang="es-MX" sz="1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285720" y="3423352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12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10</a:t>
            </a:r>
            <a:endParaRPr lang="es-MX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2143108" y="3423352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03 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04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11</a:t>
            </a:r>
            <a:endParaRPr lang="es-MX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3929058" y="3423352"/>
            <a:ext cx="15001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 05 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 08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 09</a:t>
            </a:r>
          </a:p>
          <a:p>
            <a:pPr>
              <a:buFont typeface="Arial" pitchFamily="34" charset="0"/>
              <a:buChar char="•"/>
            </a:pPr>
            <a:endParaRPr lang="es-MX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7500958" y="349479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 01 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Región  02</a:t>
            </a:r>
            <a:endParaRPr lang="es-MX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5715008" y="3423352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 06 </a:t>
            </a:r>
          </a:p>
          <a:p>
            <a:pPr>
              <a:buFont typeface="Arial" pitchFamily="34" charset="0"/>
              <a:buChar char="•"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 Región  07</a:t>
            </a:r>
            <a:endParaRPr lang="es-MX" sz="1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" name="Picture 2" descr="http://icons.iconarchive.com/icons/iconshock/real-vista-project-managment/256/calendar-ic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64386">
            <a:off x="7292939" y="149170"/>
            <a:ext cx="1304813" cy="1304813"/>
          </a:xfrm>
          <a:prstGeom prst="rect">
            <a:avLst/>
          </a:prstGeom>
          <a:noFill/>
        </p:spPr>
      </p:pic>
      <p:sp>
        <p:nvSpPr>
          <p:cNvPr id="52" name="2 Marcador de contenido"/>
          <p:cNvSpPr>
            <a:spLocks noGrp="1"/>
          </p:cNvSpPr>
          <p:nvPr>
            <p:ph idx="1"/>
          </p:nvPr>
        </p:nvSpPr>
        <p:spPr>
          <a:xfrm>
            <a:off x="357158" y="1500174"/>
            <a:ext cx="8429684" cy="1143008"/>
          </a:xfrm>
        </p:spPr>
        <p:txBody>
          <a:bodyPr>
            <a:noAutofit/>
          </a:bodyPr>
          <a:lstStyle/>
          <a:p>
            <a:pPr marL="88900" indent="20638" algn="just">
              <a:buNone/>
            </a:pP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Los expedientes  y documentación deberán ser entregados bajo el siguiente calendario:</a:t>
            </a:r>
            <a:endParaRPr lang="es-ES" sz="11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3" name="2 Marcador de contenido"/>
          <p:cNvSpPr txBox="1">
            <a:spLocks/>
          </p:cNvSpPr>
          <p:nvPr/>
        </p:nvSpPr>
        <p:spPr>
          <a:xfrm>
            <a:off x="357158" y="4786322"/>
            <a:ext cx="8429684" cy="11430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88900" marR="0" lvl="0" indent="20638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s-E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Es importante respetar</a:t>
            </a:r>
            <a:r>
              <a:rPr kumimoji="0" lang="es-ES" sz="22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las fechas de entrega ya que se hará revisión rápida de los expedientes el mismo día de la recepción.</a:t>
            </a:r>
            <a:endParaRPr kumimoji="0" lang="es-E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grpSp>
        <p:nvGrpSpPr>
          <p:cNvPr id="54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55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8" name="57 Rectángulo redondeado"/>
          <p:cNvSpPr/>
          <p:nvPr/>
        </p:nvSpPr>
        <p:spPr>
          <a:xfrm>
            <a:off x="6072198" y="5572140"/>
            <a:ext cx="3286148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9" name="58 CuadroTexto"/>
          <p:cNvSpPr txBox="1"/>
          <p:nvPr/>
        </p:nvSpPr>
        <p:spPr>
          <a:xfrm>
            <a:off x="6143636" y="5600658"/>
            <a:ext cx="3000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 de Julio - 24 de Julio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clker.com/cliparts/b/8/d/3/11949837831120231634mouse_pointer_wolfram_es_01.svg.h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41790">
            <a:off x="478621" y="4594926"/>
            <a:ext cx="752582" cy="1217292"/>
          </a:xfrm>
          <a:prstGeom prst="rect">
            <a:avLst/>
          </a:prstGeom>
          <a:noFill/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285752" y="5786454"/>
            <a:ext cx="8501090" cy="857256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lang="es-MX" sz="4800" b="1" dirty="0" smtClean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PROCESO DE VALIDACIÓN</a:t>
            </a:r>
          </a:p>
        </p:txBody>
      </p:sp>
      <p:pic>
        <p:nvPicPr>
          <p:cNvPr id="9" name="Picture 8" descr="http://www.rgbx.com/wp-content/uploads/2011/06/RGB-Email-Archiving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-357214"/>
            <a:ext cx="5072098" cy="5650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pic>
        <p:nvPicPr>
          <p:cNvPr id="20" name="Picture 8" descr="http://www.rgbx.com/wp-content/uploads/2011/06/RGB-Email-Archiving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99937"/>
            <a:ext cx="1643074" cy="1830431"/>
          </a:xfrm>
          <a:prstGeom prst="rect">
            <a:avLst/>
          </a:prstGeom>
          <a:noFill/>
        </p:spPr>
      </p:pic>
      <p:sp>
        <p:nvSpPr>
          <p:cNvPr id="21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78634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La validación de solicitudes se realizará por parte de la SEDIS,</a:t>
            </a:r>
          </a:p>
          <a:p>
            <a:pPr marL="0" lvl="0" indent="0">
              <a:buNone/>
            </a:pPr>
            <a:r>
              <a:rPr lang="es-ES" sz="2000" dirty="0" smtClean="0">
                <a:latin typeface="Calibri" pitchFamily="34" charset="0"/>
                <a:cs typeface="Calibri" pitchFamily="34" charset="0"/>
              </a:rPr>
              <a:t>tomando en cuenta los siguientes criterios:</a:t>
            </a:r>
          </a:p>
          <a:p>
            <a:pPr>
              <a:buNone/>
            </a:pPr>
            <a:endParaRPr lang="es-ES" sz="1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Lograr el mayor beneficio o impacto en la población objetivo. </a:t>
            </a:r>
          </a:p>
          <a:p>
            <a:endParaRPr lang="es-ES" sz="9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Ejecutar proyectos que solventen necesidades y problemas de la población objetivo.</a:t>
            </a:r>
          </a:p>
          <a:p>
            <a:endParaRPr lang="es-ES" sz="9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Impulsar actividades económicas y el empleo formal.</a:t>
            </a:r>
          </a:p>
          <a:p>
            <a:endParaRPr lang="es-ES" sz="9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Duración en el tiempo de los beneficios logrados.</a:t>
            </a:r>
          </a:p>
          <a:p>
            <a:endParaRPr lang="es-ES" sz="9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Alcanzar el acuerdo, la mejor atención </a:t>
            </a:r>
          </a:p>
          <a:p>
            <a:pPr>
              <a:buNone/>
            </a:pPr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	y satisfacción de la población.</a:t>
            </a:r>
          </a:p>
        </p:txBody>
      </p:sp>
      <p:pic>
        <p:nvPicPr>
          <p:cNvPr id="22" name="Picture 6" descr="http://vcoma.com/Resources/Pictures/teamwork_pie_chart_800_clr_704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9401" y="3214686"/>
            <a:ext cx="2328879" cy="2911099"/>
          </a:xfrm>
          <a:prstGeom prst="rect">
            <a:avLst/>
          </a:prstGeom>
          <a:noFill/>
        </p:spPr>
      </p:pic>
      <p:sp>
        <p:nvSpPr>
          <p:cNvPr id="26" name="1 Título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Revisión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y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validación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solicitudes </a:t>
            </a:r>
            <a:endParaRPr lang="es-MX" sz="2800" dirty="0"/>
          </a:p>
        </p:txBody>
      </p:sp>
      <p:grpSp>
        <p:nvGrpSpPr>
          <p:cNvPr id="27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28" name="9 Marcador de contenido" descr="logo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0" name="29 Rectángulo redondeado"/>
          <p:cNvSpPr/>
          <p:nvPr/>
        </p:nvSpPr>
        <p:spPr>
          <a:xfrm>
            <a:off x="6072198" y="5572140"/>
            <a:ext cx="3286148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30 CuadroTexto"/>
          <p:cNvSpPr txBox="1"/>
          <p:nvPr/>
        </p:nvSpPr>
        <p:spPr>
          <a:xfrm>
            <a:off x="6143636" y="5600658"/>
            <a:ext cx="3000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27 de Julio - 31 de Julio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Aprobación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proyectos</a:t>
            </a:r>
            <a:endParaRPr lang="es-MX" sz="2800" dirty="0"/>
          </a:p>
        </p:txBody>
      </p:sp>
      <p:pic>
        <p:nvPicPr>
          <p:cNvPr id="13" name="Picture 2" descr="http://cdn1.iconfinder.com/data/icons/crystalproject/crystal_project_256x256/apps/clea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85728"/>
            <a:ext cx="1027010" cy="1109965"/>
          </a:xfrm>
          <a:prstGeom prst="rect">
            <a:avLst/>
          </a:prstGeom>
          <a:noFill/>
        </p:spPr>
      </p:pic>
      <p:sp>
        <p:nvSpPr>
          <p:cNvPr id="14" name="2 Marcador de contenido"/>
          <p:cNvSpPr>
            <a:spLocks noGrp="1"/>
          </p:cNvSpPr>
          <p:nvPr>
            <p:ph idx="1"/>
          </p:nvPr>
        </p:nvSpPr>
        <p:spPr>
          <a:xfrm>
            <a:off x="500034" y="1428736"/>
            <a:ext cx="7929618" cy="5072098"/>
          </a:xfrm>
        </p:spPr>
        <p:txBody>
          <a:bodyPr>
            <a:noAutofit/>
          </a:bodyPr>
          <a:lstStyle/>
          <a:p>
            <a:pPr marL="92075" indent="17463" algn="just">
              <a:buNone/>
            </a:pPr>
            <a:r>
              <a:rPr lang="es-ES" sz="2200" dirty="0" smtClean="0">
                <a:latin typeface="Calibri" pitchFamily="34" charset="0"/>
                <a:cs typeface="Calibri" pitchFamily="34" charset="0"/>
              </a:rPr>
              <a:t>La aprobación o no aprobación de las solicitudes recibidas y capturadas en el sistema, quedará sujeta a los siguientes criterios de elegibilidad:</a:t>
            </a:r>
          </a:p>
          <a:p>
            <a:pPr algn="just"/>
            <a:endParaRPr lang="es-E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1.- Documentación completa y de acuerdo a lineamientos.</a:t>
            </a:r>
          </a:p>
          <a:p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2.- Proyectos y/o acciones de mayor beneficio e impacto.</a:t>
            </a:r>
          </a:p>
          <a:p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3.- Apoyo a solicitantes con mayor rezago social.</a:t>
            </a:r>
          </a:p>
          <a:p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4.- Proyectos productivos con sustento formal </a:t>
            </a:r>
            <a:r>
              <a:rPr lang="es-E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(No insumos o ganado).</a:t>
            </a:r>
            <a:endParaRPr lang="es-ES" sz="2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es-ES" sz="900" dirty="0" smtClean="0">
              <a:latin typeface="Calibri" pitchFamily="34" charset="0"/>
              <a:cs typeface="Calibri" pitchFamily="34" charset="0"/>
            </a:endParaRPr>
          </a:p>
          <a:p>
            <a:pPr marL="92075" indent="17463" algn="just">
              <a:buNone/>
            </a:pPr>
            <a:r>
              <a:rPr lang="es-ES" sz="2200" dirty="0" smtClean="0">
                <a:latin typeface="Calibri" pitchFamily="34" charset="0"/>
                <a:cs typeface="Calibri" pitchFamily="34" charset="0"/>
              </a:rPr>
              <a:t>No se debe dar aviso a beneficiarios hasta que el municipio haya sido notificado mediante </a:t>
            </a: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oficio de aprobación</a:t>
            </a:r>
            <a:r>
              <a:rPr lang="es-ES" sz="2200" dirty="0" smtClean="0">
                <a:latin typeface="Calibri" pitchFamily="34" charset="0"/>
                <a:cs typeface="Calibri" pitchFamily="34" charset="0"/>
              </a:rPr>
              <a:t> expedido por la SEDIS, este deberá ser emitido a los </a:t>
            </a:r>
            <a:r>
              <a:rPr lang="es-ES" sz="2200" b="1" dirty="0" smtClean="0">
                <a:latin typeface="Calibri" pitchFamily="34" charset="0"/>
                <a:cs typeface="Calibri" pitchFamily="34" charset="0"/>
              </a:rPr>
              <a:t>15 días</a:t>
            </a:r>
            <a:r>
              <a:rPr lang="es-ES" sz="2200" dirty="0" smtClean="0">
                <a:latin typeface="Calibri" pitchFamily="34" charset="0"/>
                <a:cs typeface="Calibri" pitchFamily="34" charset="0"/>
              </a:rPr>
              <a:t> de haber recibido los expedientes físicos por parte del municipio.</a:t>
            </a:r>
          </a:p>
        </p:txBody>
      </p:sp>
      <p:grpSp>
        <p:nvGrpSpPr>
          <p:cNvPr id="16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Publicación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beneficiarios</a:t>
            </a:r>
            <a:endParaRPr lang="es-MX" sz="2800" dirty="0"/>
          </a:p>
        </p:txBody>
      </p:sp>
      <p:sp>
        <p:nvSpPr>
          <p:cNvPr id="13" name="2 Marcador de contenido"/>
          <p:cNvSpPr>
            <a:spLocks noGrp="1"/>
          </p:cNvSpPr>
          <p:nvPr>
            <p:ph idx="1"/>
          </p:nvPr>
        </p:nvSpPr>
        <p:spPr>
          <a:xfrm>
            <a:off x="2357422" y="1571612"/>
            <a:ext cx="6357982" cy="314327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ES" sz="2400" dirty="0" smtClean="0">
                <a:latin typeface="Calibri" pitchFamily="34" charset="0"/>
                <a:cs typeface="Calibri" pitchFamily="34" charset="0"/>
              </a:rPr>
              <a:t>	La Secretaría de Desarrollo e Integración Social emitirá el </a:t>
            </a:r>
            <a:r>
              <a:rPr lang="es-ES" sz="2400" b="1" dirty="0" smtClean="0">
                <a:latin typeface="Calibri" pitchFamily="34" charset="0"/>
                <a:cs typeface="Calibri" pitchFamily="34" charset="0"/>
              </a:rPr>
              <a:t>Padrón de beneficiarios FAM 2015</a:t>
            </a:r>
            <a:r>
              <a:rPr lang="es-ES" sz="2400" dirty="0" smtClean="0">
                <a:latin typeface="Calibri" pitchFamily="34" charset="0"/>
                <a:cs typeface="Calibri" pitchFamily="34" charset="0"/>
              </a:rPr>
              <a:t> al cual integrará información y mantendrá actualizado; dicho padrón será publicado por la SEDIS y los Ayuntamientos municipales a través de sus respectivas páginas de Internet y en otros medios asequibles a la población.</a:t>
            </a:r>
          </a:p>
          <a:p>
            <a:pPr algn="just"/>
            <a:endParaRPr lang="es-ES" sz="24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4" descr="http://www.webdesignhot.com/wp-content/uploads/2010/08/FreeVectorBusinessPeopleIcons.jpg"/>
          <p:cNvPicPr>
            <a:picLocks noChangeAspect="1" noChangeArrowheads="1"/>
          </p:cNvPicPr>
          <p:nvPr/>
        </p:nvPicPr>
        <p:blipFill>
          <a:blip r:embed="rId3"/>
          <a:srcRect r="20587"/>
          <a:stretch>
            <a:fillRect/>
          </a:stretch>
        </p:blipFill>
        <p:spPr bwMode="auto">
          <a:xfrm>
            <a:off x="285720" y="1500174"/>
            <a:ext cx="2286016" cy="28183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15 Grupo"/>
          <p:cNvGrpSpPr/>
          <p:nvPr/>
        </p:nvGrpSpPr>
        <p:grpSpPr>
          <a:xfrm>
            <a:off x="6929454" y="55656"/>
            <a:ext cx="1897454" cy="1373080"/>
            <a:chOff x="7643834" y="0"/>
            <a:chExt cx="1897454" cy="1373080"/>
          </a:xfrm>
        </p:grpSpPr>
        <p:grpSp>
          <p:nvGrpSpPr>
            <p:cNvPr id="17" name="21 Grupo"/>
            <p:cNvGrpSpPr/>
            <p:nvPr/>
          </p:nvGrpSpPr>
          <p:grpSpPr>
            <a:xfrm rot="21010620">
              <a:off x="8394647" y="88951"/>
              <a:ext cx="1146641" cy="1208625"/>
              <a:chOff x="8143900" y="0"/>
              <a:chExt cx="1290638" cy="1285860"/>
            </a:xfrm>
          </p:grpSpPr>
          <p:pic>
            <p:nvPicPr>
              <p:cNvPr id="19" name="Picture 2" descr="http://www.mricons.com/store/png/83936_14570_128_application_siag_table_icon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143900" y="0"/>
                <a:ext cx="1219200" cy="1219201"/>
              </a:xfrm>
              <a:prstGeom prst="rect">
                <a:avLst/>
              </a:prstGeom>
              <a:noFill/>
            </p:spPr>
          </p:pic>
          <p:pic>
            <p:nvPicPr>
              <p:cNvPr id="20" name="Picture 2" descr="http://www.mricons.com/store/png/83936_14570_128_application_siag_table_icon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215338" y="66659"/>
                <a:ext cx="1219200" cy="1219201"/>
              </a:xfrm>
              <a:prstGeom prst="rect">
                <a:avLst/>
              </a:prstGeom>
              <a:noFill/>
            </p:spPr>
          </p:pic>
        </p:grpSp>
        <p:pic>
          <p:nvPicPr>
            <p:cNvPr id="18" name="Picture 2" descr="http://image.shutterstock.com/display_pic_with_logo/82808/82808,1299597581,4/stock-vector-add-or-delete-friend-user-member-icon-72730087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961" b="55286"/>
            <a:stretch>
              <a:fillRect/>
            </a:stretch>
          </p:blipFill>
          <p:spPr bwMode="auto">
            <a:xfrm>
              <a:off x="7643834" y="0"/>
              <a:ext cx="1262289" cy="1373080"/>
            </a:xfrm>
            <a:prstGeom prst="rect">
              <a:avLst/>
            </a:prstGeom>
            <a:noFill/>
          </p:spPr>
        </p:pic>
      </p:grpSp>
      <p:grpSp>
        <p:nvGrpSpPr>
          <p:cNvPr id="21" name="20 Grupo"/>
          <p:cNvGrpSpPr/>
          <p:nvPr/>
        </p:nvGrpSpPr>
        <p:grpSpPr>
          <a:xfrm flipH="1">
            <a:off x="0" y="4572008"/>
            <a:ext cx="8929718" cy="857256"/>
            <a:chOff x="2570976" y="4429132"/>
            <a:chExt cx="6573024" cy="1143008"/>
          </a:xfrm>
        </p:grpSpPr>
        <p:sp>
          <p:nvSpPr>
            <p:cNvPr id="22" name="21 Rectángulo"/>
            <p:cNvSpPr/>
            <p:nvPr/>
          </p:nvSpPr>
          <p:spPr>
            <a:xfrm>
              <a:off x="2628394" y="4429132"/>
              <a:ext cx="6515606" cy="11430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6" name="25 Rectángulo"/>
            <p:cNvSpPr/>
            <p:nvPr/>
          </p:nvSpPr>
          <p:spPr>
            <a:xfrm flipH="1">
              <a:off x="2570976" y="4429132"/>
              <a:ext cx="57417" cy="114300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27" name="26 Rectángulo"/>
          <p:cNvSpPr/>
          <p:nvPr/>
        </p:nvSpPr>
        <p:spPr>
          <a:xfrm>
            <a:off x="1000100" y="4649940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 smtClean="0">
                <a:latin typeface="Calibri" pitchFamily="34" charset="0"/>
                <a:cs typeface="Calibri" pitchFamily="34" charset="0"/>
              </a:rPr>
              <a:t>Nota: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Se deberá dar aviso oportuno a todos aquellos solicitantes con </a:t>
            </a:r>
          </a:p>
          <a:p>
            <a:pPr algn="just"/>
            <a:r>
              <a:rPr lang="es-ES" sz="2000" dirty="0" smtClean="0">
                <a:latin typeface="Calibri" pitchFamily="34" charset="0"/>
                <a:cs typeface="Calibri" pitchFamily="34" charset="0"/>
              </a:rPr>
              <a:t>  proyectos o mejoras a vivienda </a:t>
            </a:r>
            <a:r>
              <a:rPr lang="es-E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aprobadas</a:t>
            </a:r>
            <a:r>
              <a:rPr lang="es-E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ES" sz="2000" dirty="0" smtClean="0">
                <a:latin typeface="Calibri" pitchFamily="34" charset="0"/>
                <a:cs typeface="Calibri" pitchFamily="34" charset="0"/>
              </a:rPr>
              <a:t>para este ejercicio fiscal.</a:t>
            </a:r>
          </a:p>
        </p:txBody>
      </p:sp>
      <p:pic>
        <p:nvPicPr>
          <p:cNvPr id="28" name="Picture 2" descr="http://image.shutterstock.com/display_pic_with_logo/82808/82808,1299597581,4/stock-vector-add-or-delete-friend-user-member-icon-7273008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959" b="55286"/>
          <a:stretch>
            <a:fillRect/>
          </a:stretch>
        </p:blipFill>
        <p:spPr bwMode="auto">
          <a:xfrm>
            <a:off x="214282" y="4500570"/>
            <a:ext cx="857256" cy="993224"/>
          </a:xfrm>
          <a:prstGeom prst="rect">
            <a:avLst/>
          </a:prstGeom>
          <a:noFill/>
        </p:spPr>
      </p:pic>
      <p:grpSp>
        <p:nvGrpSpPr>
          <p:cNvPr id="29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30" name="9 Marcador de contenido" descr="logo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2" name="31 Rectángulo redondeado"/>
          <p:cNvSpPr/>
          <p:nvPr/>
        </p:nvSpPr>
        <p:spPr>
          <a:xfrm>
            <a:off x="6000760" y="5572140"/>
            <a:ext cx="3357586" cy="50006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32 CuadroTexto"/>
          <p:cNvSpPr txBox="1"/>
          <p:nvPr/>
        </p:nvSpPr>
        <p:spPr>
          <a:xfrm>
            <a:off x="6000760" y="5600658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03 de Agosto – 07 de Agosto</a:t>
            </a:r>
            <a:endParaRPr lang="es-MX" sz="2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esquivel-lagunas.com/wp-content/uploads/2010/08/finanzas.jpg"/>
          <p:cNvPicPr>
            <a:picLocks noChangeAspect="1" noChangeArrowheads="1"/>
          </p:cNvPicPr>
          <p:nvPr/>
        </p:nvPicPr>
        <p:blipFill>
          <a:blip r:embed="rId2"/>
          <a:srcRect t="16753"/>
          <a:stretch>
            <a:fillRect/>
          </a:stretch>
        </p:blipFill>
        <p:spPr bwMode="auto">
          <a:xfrm>
            <a:off x="0" y="0"/>
            <a:ext cx="9144000" cy="5050832"/>
          </a:xfrm>
          <a:prstGeom prst="rect">
            <a:avLst/>
          </a:prstGeom>
          <a:noFill/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71406" y="5741339"/>
            <a:ext cx="8929718" cy="1000132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5400" b="1" dirty="0" smtClean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PAGO</a:t>
            </a:r>
            <a:r>
              <a:rPr kumimoji="0" lang="es-MX" sz="5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DE LOS RECURSOS</a:t>
            </a:r>
            <a:endParaRPr kumimoji="0" lang="es-MX" sz="5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12" name="2 Marcador de contenido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2286016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>
                <a:latin typeface="Calibri" pitchFamily="34" charset="0"/>
                <a:cs typeface="Calibri" pitchFamily="34" charset="0"/>
              </a:rPr>
              <a:t>La coordinación del tramite de pago que realiza la SEDIS de los recursos aprobados del Fondo de Apoyo a Migrantes 2015 a beneficiarios de cada municipio está sujeto al siguiente proceso:</a:t>
            </a:r>
          </a:p>
          <a:p>
            <a:pPr algn="just"/>
            <a:endParaRPr lang="es-ES" sz="24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1 Título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Proceso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pago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recursos</a:t>
            </a:r>
            <a:endParaRPr lang="es-MX" sz="2800" dirty="0"/>
          </a:p>
        </p:txBody>
      </p:sp>
      <p:pic>
        <p:nvPicPr>
          <p:cNvPr id="14" name="Picture 4" descr="http://www.desingcenter.com.ve/images/pago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14290"/>
            <a:ext cx="1214446" cy="1214446"/>
          </a:xfrm>
          <a:prstGeom prst="rect">
            <a:avLst/>
          </a:prstGeom>
          <a:noFill/>
        </p:spPr>
      </p:pic>
      <p:graphicFrame>
        <p:nvGraphicFramePr>
          <p:cNvPr id="16" name="15 Diagrama"/>
          <p:cNvGraphicFramePr/>
          <p:nvPr/>
        </p:nvGraphicFramePr>
        <p:xfrm>
          <a:off x="642910" y="2643182"/>
          <a:ext cx="7929618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16 Flecha abajo"/>
          <p:cNvSpPr/>
          <p:nvPr/>
        </p:nvSpPr>
        <p:spPr>
          <a:xfrm>
            <a:off x="1714481" y="2857496"/>
            <a:ext cx="857256" cy="3214710"/>
          </a:xfrm>
          <a:prstGeom prst="downArrow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Entrega de recurso</a:t>
            </a:r>
            <a:endParaRPr lang="es-MX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17 Flecha abajo"/>
          <p:cNvSpPr/>
          <p:nvPr/>
        </p:nvSpPr>
        <p:spPr>
          <a:xfrm rot="10800000">
            <a:off x="1000101" y="2714620"/>
            <a:ext cx="857256" cy="3143272"/>
          </a:xfrm>
          <a:prstGeom prst="downArrow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Solicitud de recurso</a:t>
            </a:r>
            <a:endParaRPr lang="es-MX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18 Flecha abajo"/>
          <p:cNvSpPr/>
          <p:nvPr/>
        </p:nvSpPr>
        <p:spPr>
          <a:xfrm rot="10800000">
            <a:off x="6929454" y="2786058"/>
            <a:ext cx="857256" cy="3143272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s-MX" b="1" dirty="0" smtClean="0">
                <a:latin typeface="Calibri" pitchFamily="34" charset="0"/>
                <a:cs typeface="Calibri" pitchFamily="34" charset="0"/>
              </a:rPr>
              <a:t>Comprobación FAM</a:t>
            </a:r>
            <a:endParaRPr lang="es-MX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0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21" name="9 Marcador de contenido" descr="logo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-32" y="428604"/>
            <a:ext cx="9144032" cy="714380"/>
            <a:chOff x="-32" y="428604"/>
            <a:chExt cx="9144032" cy="714380"/>
          </a:xfrm>
        </p:grpSpPr>
        <p:sp>
          <p:nvSpPr>
            <p:cNvPr id="23" name="22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23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24 Rectángulo"/>
            <p:cNvSpPr/>
            <p:nvPr/>
          </p:nvSpPr>
          <p:spPr>
            <a:xfrm>
              <a:off x="-32" y="428604"/>
              <a:ext cx="9144000" cy="619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pSp>
        <p:nvGrpSpPr>
          <p:cNvPr id="3" name="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0" name="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graphicFrame>
        <p:nvGraphicFramePr>
          <p:cNvPr id="16" name="15 Diagrama"/>
          <p:cNvGraphicFramePr/>
          <p:nvPr/>
        </p:nvGraphicFramePr>
        <p:xfrm>
          <a:off x="642910" y="2643182"/>
          <a:ext cx="7929618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" name="2 Marcador de contenido"/>
          <p:cNvSpPr>
            <a:spLocks noGrp="1"/>
          </p:cNvSpPr>
          <p:nvPr>
            <p:ph idx="1"/>
          </p:nvPr>
        </p:nvSpPr>
        <p:spPr>
          <a:xfrm>
            <a:off x="71406" y="1500174"/>
            <a:ext cx="8501122" cy="2286016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>
                <a:latin typeface="Calibri" pitchFamily="34" charset="0"/>
                <a:cs typeface="Calibri" pitchFamily="34" charset="0"/>
              </a:rPr>
              <a:t>El Ayuntamiento definirá el lugar, fecha y horario en que los beneficiaros podrán asistir al </a:t>
            </a:r>
            <a:r>
              <a:rPr lang="es-ES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EVENTO DE ENTREGA DE RECURSOS FAM 2015</a:t>
            </a:r>
            <a:r>
              <a:rPr lang="es-ES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ES" sz="2400" dirty="0" smtClean="0">
                <a:latin typeface="Calibri" pitchFamily="34" charset="0"/>
                <a:cs typeface="Calibri" pitchFamily="34" charset="0"/>
              </a:rPr>
              <a:t>para recibir los apoyos del fondo, lo cual no excederá de </a:t>
            </a:r>
            <a:r>
              <a:rPr lang="es-ES" sz="2400" b="1" dirty="0" smtClean="0">
                <a:latin typeface="Calibri" pitchFamily="34" charset="0"/>
                <a:cs typeface="Calibri" pitchFamily="34" charset="0"/>
              </a:rPr>
              <a:t>7 días hábiles </a:t>
            </a:r>
            <a:r>
              <a:rPr lang="es-ES" sz="2400" dirty="0" smtClean="0">
                <a:latin typeface="Calibri" pitchFamily="34" charset="0"/>
                <a:cs typeface="Calibri" pitchFamily="34" charset="0"/>
              </a:rPr>
              <a:t>posteriores a la recepción de los recursos por parte del Gobierno del Estado.</a:t>
            </a:r>
          </a:p>
          <a:p>
            <a:pPr algn="just"/>
            <a:endParaRPr lang="es-ES" sz="24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1 Título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Entrega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apoyos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 a 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beneficiarios</a:t>
            </a:r>
            <a:endParaRPr lang="es-MX" sz="2800" dirty="0"/>
          </a:p>
        </p:txBody>
      </p:sp>
      <p:pic>
        <p:nvPicPr>
          <p:cNvPr id="32" name="Picture 2" descr="http://25i-nbo.me/wp-content/uploads/2013/07/shipping-icon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0"/>
            <a:ext cx="1571636" cy="1571636"/>
          </a:xfrm>
          <a:prstGeom prst="rect">
            <a:avLst/>
          </a:prstGeom>
          <a:noFill/>
        </p:spPr>
      </p:pic>
      <p:pic>
        <p:nvPicPr>
          <p:cNvPr id="33" name="Picture 4" descr="http://www.firmology.com/wp-content/uploads/2013/06/keynote-speaker-conference-event.jpg"/>
          <p:cNvPicPr>
            <a:picLocks noChangeAspect="1" noChangeArrowheads="1"/>
          </p:cNvPicPr>
          <p:nvPr/>
        </p:nvPicPr>
        <p:blipFill>
          <a:blip r:embed="rId7"/>
          <a:srcRect t="5976" b="5229"/>
          <a:stretch>
            <a:fillRect/>
          </a:stretch>
        </p:blipFill>
        <p:spPr bwMode="auto">
          <a:xfrm>
            <a:off x="4572000" y="3500438"/>
            <a:ext cx="4572000" cy="272091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4" name="33 Rectángulo"/>
          <p:cNvSpPr/>
          <p:nvPr/>
        </p:nvSpPr>
        <p:spPr>
          <a:xfrm>
            <a:off x="357158" y="3683691"/>
            <a:ext cx="36433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100" b="1" dirty="0" smtClean="0">
                <a:latin typeface="Calibri" pitchFamily="34" charset="0"/>
                <a:cs typeface="Calibri" pitchFamily="34" charset="0"/>
              </a:rPr>
              <a:t>Ya sea que se entreguen cheques bancarios, vales canjeables por materiales o apoyos en especie, se deberá realizar la entrega de apoyos en conjunto con la SEDIS.</a:t>
            </a:r>
          </a:p>
        </p:txBody>
      </p:sp>
      <p:grpSp>
        <p:nvGrpSpPr>
          <p:cNvPr id="35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36" name="9 Marcador de contenido" descr="logo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1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20" name="1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Tipos de proyectos, obras y acciones a apoyar</a:t>
            </a:r>
            <a:endParaRPr lang="es-MX" sz="32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grpSp>
        <p:nvGrpSpPr>
          <p:cNvPr id="16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" name="13 Rectángulo"/>
          <p:cNvSpPr/>
          <p:nvPr/>
        </p:nvSpPr>
        <p:spPr>
          <a:xfrm>
            <a:off x="428596" y="1285860"/>
            <a:ext cx="835824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>Estas son las 5 vertientes que pueden ser intervenidas:*</a:t>
            </a:r>
          </a:p>
          <a:p>
            <a:pPr algn="just">
              <a:buNone/>
            </a:pP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>Estos deberán incrementar las actividades ocupacionales y desarrollar las capacidades técnicas y productivas de los migrantes en retorno y/o de las familias que reciben remesas.</a:t>
            </a:r>
          </a:p>
          <a:p>
            <a:pPr algn="r">
              <a:buNone/>
            </a:pPr>
            <a:endParaRPr lang="es-MX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r">
              <a:buNone/>
            </a:pPr>
            <a:r>
              <a:rPr lang="es-MX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* </a:t>
            </a:r>
            <a:r>
              <a:rPr lang="es-MX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Calibri" pitchFamily="34" charset="0"/>
              </a:rPr>
              <a:t>Esto dependerá de cuales se aprueben en el Taller de Planeación.</a:t>
            </a:r>
          </a:p>
        </p:txBody>
      </p:sp>
      <p:pic>
        <p:nvPicPr>
          <p:cNvPr id="15" name="Picture 4" descr="http://eleconomista.com.mx/files/imagecache/nota_completa/dinero-cop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1438" y="1928802"/>
            <a:ext cx="3857620" cy="2560368"/>
          </a:xfrm>
          <a:prstGeom prst="rect">
            <a:avLst/>
          </a:prstGeom>
          <a:noFill/>
        </p:spPr>
      </p:pic>
      <p:sp>
        <p:nvSpPr>
          <p:cNvPr id="23" name="2 Marcador de contenido"/>
          <p:cNvSpPr txBox="1">
            <a:spLocks/>
          </p:cNvSpPr>
          <p:nvPr/>
        </p:nvSpPr>
        <p:spPr>
          <a:xfrm>
            <a:off x="3929058" y="2071678"/>
            <a:ext cx="5214942" cy="235745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Capacitación o asistencia técnica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Proyectos y actividades productivas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Mejoramiento de la vivienda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Apoyo a migrantes repatriados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Infraestructura y su equipamiento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media.naplesnews.com/media/img/photos/2013/02/16/144329798_t607.jpg"/>
          <p:cNvPicPr>
            <a:picLocks noChangeAspect="1" noChangeArrowheads="1"/>
          </p:cNvPicPr>
          <p:nvPr/>
        </p:nvPicPr>
        <p:blipFill>
          <a:blip r:embed="rId2"/>
          <a:srcRect b="13065"/>
          <a:stretch>
            <a:fillRect/>
          </a:stretch>
        </p:blipFill>
        <p:spPr bwMode="auto">
          <a:xfrm>
            <a:off x="1649260" y="714407"/>
            <a:ext cx="7494740" cy="4347257"/>
          </a:xfrm>
          <a:prstGeom prst="rect">
            <a:avLst/>
          </a:prstGeom>
          <a:noFill/>
        </p:spPr>
      </p:pic>
      <p:pic>
        <p:nvPicPr>
          <p:cNvPr id="13" name="Picture 4" descr="http://4.bp.blogspot.com/-t-WpOhzLOrc/URHWXTSBQXI/AAAAAAAAQhw/Neg1Zkz3GP0/s320/lup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709"/>
          <a:stretch>
            <a:fillRect/>
          </a:stretch>
        </p:blipFill>
        <p:spPr bwMode="auto">
          <a:xfrm>
            <a:off x="-19702" y="-380758"/>
            <a:ext cx="3877322" cy="5595710"/>
          </a:xfrm>
          <a:prstGeom prst="rect">
            <a:avLst/>
          </a:prstGeom>
          <a:noFill/>
        </p:spPr>
      </p:pic>
      <p:sp>
        <p:nvSpPr>
          <p:cNvPr id="14" name="1 Título"/>
          <p:cNvSpPr txBox="1">
            <a:spLocks/>
          </p:cNvSpPr>
          <p:nvPr/>
        </p:nvSpPr>
        <p:spPr>
          <a:xfrm>
            <a:off x="0" y="5572140"/>
            <a:ext cx="8929718" cy="1000132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PROCESO DE COMPROBACIÓN</a:t>
            </a:r>
            <a:endParaRPr kumimoji="0" lang="es-MX" sz="54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152400" y="5724540"/>
            <a:ext cx="8929718" cy="1000132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SE</a:t>
            </a:r>
            <a:r>
              <a:rPr kumimoji="0" lang="es-MX" sz="1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ENVIARÁ AL CONFIRMAR EL PAGO POR PARTE DE GOBIERNO DEL ESTADO</a:t>
            </a:r>
            <a:endParaRPr kumimoji="0" lang="es-MX" sz="1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36" name="9 Marcador de contenido" descr="logo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" name="Picture 2" descr="http://www.endtheoccupation.org/img/original/faqlo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57166"/>
            <a:ext cx="5572164" cy="55561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36" name="9 Marcador de contenido" descr="logo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1 Título"/>
          <p:cNvSpPr txBox="1">
            <a:spLocks/>
          </p:cNvSpPr>
          <p:nvPr/>
        </p:nvSpPr>
        <p:spPr>
          <a:xfrm>
            <a:off x="1285852" y="2428868"/>
            <a:ext cx="6572296" cy="1643074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s-MX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¡GRACIAS!</a:t>
            </a:r>
            <a:endParaRPr lang="es-MX" sz="72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95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5 Imagen" descr="fidelizacion-de-clien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2875070"/>
            <a:ext cx="1459421" cy="1339748"/>
          </a:xfrm>
          <a:prstGeom prst="rect">
            <a:avLst/>
          </a:prstGeom>
        </p:spPr>
      </p:pic>
      <p:sp>
        <p:nvSpPr>
          <p:cNvPr id="14" name="13 Rectángulo"/>
          <p:cNvSpPr/>
          <p:nvPr/>
        </p:nvSpPr>
        <p:spPr>
          <a:xfrm>
            <a:off x="-32" y="500042"/>
            <a:ext cx="357190" cy="64294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5804" y="274638"/>
            <a:ext cx="4086196" cy="1143000"/>
          </a:xfrm>
        </p:spPr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Coordinación FAM </a:t>
            </a:r>
            <a:endParaRPr lang="es-MX" sz="3200" dirty="0"/>
          </a:p>
        </p:txBody>
      </p:sp>
      <p:sp>
        <p:nvSpPr>
          <p:cNvPr id="17" name="16 Elipse"/>
          <p:cNvSpPr/>
          <p:nvPr/>
        </p:nvSpPr>
        <p:spPr>
          <a:xfrm>
            <a:off x="428596" y="4071942"/>
            <a:ext cx="8429684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543956" cy="4643470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Prof. Lic. </a:t>
            </a:r>
            <a:r>
              <a:rPr lang="es-MX" sz="1800" b="1" dirty="0" err="1" smtClean="0">
                <a:latin typeface="Calibri" pitchFamily="34" charset="0"/>
                <a:cs typeface="Calibri" pitchFamily="34" charset="0"/>
              </a:rPr>
              <a:t>Daviel</a:t>
            </a:r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 Trujillo Cuevas</a:t>
            </a:r>
          </a:p>
          <a:p>
            <a:pPr>
              <a:buNone/>
            </a:pPr>
            <a:r>
              <a:rPr lang="es-MX" sz="1600" dirty="0" smtClean="0">
                <a:latin typeface="Calibri" pitchFamily="34" charset="0"/>
                <a:cs typeface="Calibri" pitchFamily="34" charset="0"/>
              </a:rPr>
              <a:t>ENCARGADO DE DESPACHO - SECRETARÍA DE DESARROLLO E INTEGRACIÓN SOCIAL</a:t>
            </a:r>
            <a:endParaRPr lang="es-MX" sz="6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Lic. Juan Carlos Villarreal Salazar</a:t>
            </a:r>
          </a:p>
          <a:p>
            <a:pPr>
              <a:buNone/>
            </a:pPr>
            <a:r>
              <a:rPr lang="es-MX" sz="1600" dirty="0" smtClean="0">
                <a:latin typeface="Calibri" pitchFamily="34" charset="0"/>
                <a:cs typeface="Calibri" pitchFamily="34" charset="0"/>
              </a:rPr>
              <a:t>DIRECTOR GENERAL DE DESARROLLO SOCIAL</a:t>
            </a:r>
            <a:endParaRPr lang="es-ES" sz="16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ES" sz="6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Lic. Luis Jorge Mojarro García</a:t>
            </a:r>
            <a:endParaRPr lang="es-MX" sz="18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s-MX" sz="1600" dirty="0" smtClean="0">
                <a:latin typeface="Calibri" pitchFamily="34" charset="0"/>
                <a:cs typeface="Calibri" pitchFamily="34" charset="0"/>
              </a:rPr>
              <a:t>DIRECTOR DE DESARROLLO EN REGIONES PRIORITARIAS</a:t>
            </a:r>
          </a:p>
          <a:p>
            <a:pPr>
              <a:buNone/>
            </a:pPr>
            <a:r>
              <a:rPr lang="es-MX" sz="1600" dirty="0" smtClean="0">
                <a:latin typeface="Calibri" pitchFamily="34" charset="0"/>
                <a:cs typeface="Calibri" pitchFamily="34" charset="0"/>
              </a:rPr>
              <a:t>luis.mojarro@jalisco.gob.mx / 01 (33) 3030.1207 / Ext. 51016</a:t>
            </a:r>
          </a:p>
          <a:p>
            <a:pPr>
              <a:buNone/>
            </a:pPr>
            <a:endParaRPr lang="es-MX" sz="6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MX" sz="18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L. D.C.G. Nancy Pérez García</a:t>
            </a:r>
          </a:p>
          <a:p>
            <a:pPr>
              <a:buNone/>
            </a:pPr>
            <a:r>
              <a:rPr lang="es-MX" sz="1600" dirty="0" smtClean="0">
                <a:latin typeface="Calibri" pitchFamily="34" charset="0"/>
                <a:cs typeface="Calibri" pitchFamily="34" charset="0"/>
              </a:rPr>
              <a:t>COORDINADORA DEL FONDO DE APOYO A MIGRANTES (FAM)	</a:t>
            </a:r>
          </a:p>
          <a:p>
            <a:pPr>
              <a:buNone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fam.jalisco@gmail.com</a:t>
            </a:r>
          </a:p>
          <a:p>
            <a:pPr>
              <a:buNone/>
            </a:pPr>
            <a:r>
              <a:rPr lang="es-MX" sz="1600" b="1" dirty="0" smtClean="0">
                <a:latin typeface="Calibri" pitchFamily="34" charset="0"/>
                <a:cs typeface="Calibri" pitchFamily="34" charset="0"/>
              </a:rPr>
              <a:t>Tel: 01 (33) 3030.1207 / Ext. 51023 y 51016</a:t>
            </a:r>
          </a:p>
          <a:p>
            <a:pPr>
              <a:buNone/>
            </a:pPr>
            <a:r>
              <a:rPr lang="es-MX" sz="1600" dirty="0" smtClean="0">
                <a:latin typeface="Calibri" pitchFamily="34" charset="0"/>
                <a:cs typeface="Calibri" pitchFamily="34" charset="0"/>
              </a:rPr>
              <a:t>Av. Circunvalación Jorge Álvarez del Castillo # 1078 - 5° piso, Col. </a:t>
            </a:r>
            <a:r>
              <a:rPr lang="es-MX" sz="1600" dirty="0" err="1" smtClean="0">
                <a:latin typeface="Calibri" pitchFamily="34" charset="0"/>
                <a:cs typeface="Calibri" pitchFamily="34" charset="0"/>
              </a:rPr>
              <a:t>Mezquitán</a:t>
            </a:r>
            <a:r>
              <a:rPr lang="es-MX" sz="1600" dirty="0" smtClean="0">
                <a:latin typeface="Calibri" pitchFamily="34" charset="0"/>
                <a:cs typeface="Calibri" pitchFamily="34" charset="0"/>
              </a:rPr>
              <a:t> Country, Guadalajara.</a:t>
            </a:r>
            <a:endParaRPr lang="es-ES" sz="1600" dirty="0" smtClean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0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21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8" name="27 Rectángulo"/>
          <p:cNvSpPr/>
          <p:nvPr/>
        </p:nvSpPr>
        <p:spPr>
          <a:xfrm>
            <a:off x="0" y="500042"/>
            <a:ext cx="5715008" cy="6429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9" name="28 Rectángulo"/>
          <p:cNvSpPr/>
          <p:nvPr/>
        </p:nvSpPr>
        <p:spPr>
          <a:xfrm>
            <a:off x="-32" y="500042"/>
            <a:ext cx="357190" cy="64294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-32" y="438128"/>
            <a:ext cx="5715040" cy="61914"/>
          </a:xfrm>
          <a:prstGeom prst="rect">
            <a:avLst/>
          </a:prstGeom>
          <a:solidFill>
            <a:srgbClr val="C29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pic>
        <p:nvPicPr>
          <p:cNvPr id="11" name="10 Imagen" descr="Secretaría de Desarrollo e Integración Soci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-214338"/>
            <a:ext cx="4078667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Secretaría de Desarrollo e Integración Social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6569" t="13514" r="67458" b="13514"/>
          <a:stretch>
            <a:fillRect/>
          </a:stretch>
        </p:blipFill>
        <p:spPr>
          <a:xfrm>
            <a:off x="-142908" y="928541"/>
            <a:ext cx="2035974" cy="407288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6215106" cy="972505"/>
          </a:xfrm>
        </p:spPr>
        <p:txBody>
          <a:bodyPr anchor="t" anchorCtr="0">
            <a:normAutofit/>
          </a:bodyPr>
          <a:lstStyle/>
          <a:p>
            <a:pPr algn="l"/>
            <a:r>
              <a:rPr lang="es-MX" sz="1800" dirty="0" smtClean="0">
                <a:effectLst/>
                <a:latin typeface="Calibri" pitchFamily="34" charset="0"/>
                <a:cs typeface="Calibri" pitchFamily="34" charset="0"/>
              </a:rPr>
              <a:t>DIRECCIÓN GENERAL DE DESARROLLO SOCIAL</a:t>
            </a:r>
            <a:br>
              <a:rPr lang="es-MX" sz="1800" dirty="0" smtClean="0">
                <a:effectLst/>
                <a:latin typeface="Calibri" pitchFamily="34" charset="0"/>
                <a:cs typeface="Calibri" pitchFamily="34" charset="0"/>
              </a:rPr>
            </a:br>
            <a:r>
              <a:rPr lang="es-MX" sz="1600" dirty="0" smtClean="0">
                <a:effectLst/>
                <a:latin typeface="Calibri" pitchFamily="34" charset="0"/>
                <a:cs typeface="Calibri" pitchFamily="34" charset="0"/>
              </a:rPr>
              <a:t>DIRECCIÓN DE DESARROLLO EN REGIONES PRIORITARIAS</a:t>
            </a:r>
            <a:endParaRPr lang="es-MX" sz="1800" dirty="0"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-3071866" y="928670"/>
            <a:ext cx="8286808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1571604" y="2143116"/>
            <a:ext cx="6572296" cy="1643074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r" fontAlgn="auto">
              <a:spcAft>
                <a:spcPts val="0"/>
              </a:spcAft>
              <a:defRPr/>
            </a:pPr>
            <a:r>
              <a:rPr lang="es-MX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RESULTADOS </a:t>
            </a:r>
            <a:endParaRPr lang="es-MX" sz="72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algn="r" fontAlgn="auto">
              <a:spcAft>
                <a:spcPts val="0"/>
              </a:spcAft>
              <a:defRPr/>
            </a:pPr>
            <a:r>
              <a:rPr lang="es-MX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EJERCICIO 2014</a:t>
            </a:r>
            <a:endParaRPr lang="es-MX" sz="72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6 Imagen" descr="Secretaría de Desarrollo e Integración Soci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-98090"/>
            <a:ext cx="3650039" cy="1598264"/>
          </a:xfrm>
          <a:prstGeom prst="rect">
            <a:avLst/>
          </a:prstGeom>
        </p:spPr>
      </p:pic>
      <p:sp>
        <p:nvSpPr>
          <p:cNvPr id="9" name="8 Elipse"/>
          <p:cNvSpPr/>
          <p:nvPr/>
        </p:nvSpPr>
        <p:spPr>
          <a:xfrm>
            <a:off x="2357422" y="3429000"/>
            <a:ext cx="8286808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grafic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1428736"/>
            <a:ext cx="2714644" cy="221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4" name="1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20" name="1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18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En el 2014 el recurso fue destinado a las vertientes:</a:t>
            </a:r>
          </a:p>
          <a:p>
            <a:pPr>
              <a:buNone/>
            </a:pPr>
            <a:endParaRPr lang="es-MX" sz="18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Capacitación o asistencia técnica</a:t>
            </a:r>
          </a:p>
          <a:p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Mejoramiento de la vivienda</a:t>
            </a:r>
          </a:p>
          <a:p>
            <a:r>
              <a:rPr lang="es-MX" sz="1800" b="1" dirty="0" smtClean="0">
                <a:latin typeface="Calibri" pitchFamily="34" charset="0"/>
                <a:cs typeface="Calibri" pitchFamily="34" charset="0"/>
              </a:rPr>
              <a:t>Apoyo a migrantes repatriados (transporte)</a:t>
            </a:r>
          </a:p>
          <a:p>
            <a:endParaRPr lang="es-MX" sz="2400" b="1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endParaRPr lang="es-MX" sz="18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r>
              <a:rPr lang="es-MX" sz="2400" b="1" dirty="0" smtClean="0">
                <a:latin typeface="Calibri" pitchFamily="34" charset="0"/>
                <a:cs typeface="Calibri" pitchFamily="34" charset="0"/>
              </a:rPr>
              <a:t>	</a:t>
            </a:r>
          </a:p>
          <a:p>
            <a:pPr algn="just">
              <a:buNone/>
            </a:pPr>
            <a:endParaRPr lang="es-MX" sz="24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24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9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Resultados del ejercicio 2014</a:t>
            </a:r>
            <a:endParaRPr lang="es-MX" sz="32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714348" y="3643314"/>
          <a:ext cx="7858180" cy="2214575"/>
        </p:xfrm>
        <a:graphic>
          <a:graphicData uri="http://schemas.openxmlformats.org/drawingml/2006/table">
            <a:tbl>
              <a:tblPr/>
              <a:tblGrid>
                <a:gridCol w="4406132"/>
                <a:gridCol w="910715"/>
                <a:gridCol w="2541333"/>
              </a:tblGrid>
              <a:tr h="428454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Municipios participantes</a:t>
                      </a: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MX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8454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Proyectos de vivienda</a:t>
                      </a: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1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3, 990</a:t>
                      </a:r>
                      <a:endParaRPr lang="es-MX" sz="2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1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24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 $20, 178, 468.50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28454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Proyectos</a:t>
                      </a:r>
                      <a:r>
                        <a:rPr lang="es-MX" sz="2400" b="1" i="0" u="none" strike="noStrike" baseline="0" dirty="0" smtClean="0">
                          <a:solidFill>
                            <a:schemeClr val="bg1"/>
                          </a:solidFill>
                          <a:latin typeface="Calibri"/>
                        </a:rPr>
                        <a:t> de Capacitación</a:t>
                      </a:r>
                      <a:endParaRPr lang="es-MX" sz="2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1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480</a:t>
                      </a:r>
                      <a:endParaRPr lang="es-MX" sz="2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1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$713, 851.50</a:t>
                      </a:r>
                      <a:endParaRPr lang="es-MX" sz="2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28454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de beneficiarios</a:t>
                      </a: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4, 470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0759"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1" i="0" u="none" strike="noStrike" dirty="0">
                          <a:solidFill>
                            <a:srgbClr val="5E108E"/>
                          </a:solidFill>
                          <a:latin typeface="Calibri"/>
                        </a:rPr>
                        <a:t>Recurso total</a:t>
                      </a: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>
                          <a:solidFill>
                            <a:srgbClr val="5E108E"/>
                          </a:solidFill>
                          <a:latin typeface="Calibri"/>
                        </a:rPr>
                        <a:t>$</a:t>
                      </a:r>
                      <a:r>
                        <a:rPr lang="es-MX" sz="2400" b="1" i="0" u="none" strike="noStrike" dirty="0" smtClean="0">
                          <a:solidFill>
                            <a:srgbClr val="5E108E"/>
                          </a:solidFill>
                          <a:latin typeface="Calibri"/>
                        </a:rPr>
                        <a:t>20,892,320.00</a:t>
                      </a:r>
                      <a:endParaRPr lang="es-MX" sz="2400" b="1" i="0" u="none" strike="noStrike" dirty="0">
                        <a:solidFill>
                          <a:srgbClr val="5E108E"/>
                        </a:solidFill>
                        <a:latin typeface="Calibri"/>
                      </a:endParaRPr>
                    </a:p>
                  </a:txBody>
                  <a:tcPr marL="10715" marR="10715" marT="1071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8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20" name="19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MX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Apoyos  por vertientes:</a:t>
            </a:r>
          </a:p>
          <a:p>
            <a:pPr>
              <a:buNone/>
            </a:pPr>
            <a:endParaRPr lang="es-MX" sz="18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900" b="1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Resultados del ejercicio 2014</a:t>
            </a:r>
            <a:endParaRPr lang="es-MX" sz="32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grpSp>
        <p:nvGrpSpPr>
          <p:cNvPr id="5" name="5 Grupo"/>
          <p:cNvGrpSpPr/>
          <p:nvPr/>
        </p:nvGrpSpPr>
        <p:grpSpPr>
          <a:xfrm>
            <a:off x="5324853" y="6286521"/>
            <a:ext cx="3676303" cy="500065"/>
            <a:chOff x="4071934" y="6000768"/>
            <a:chExt cx="4726687" cy="642942"/>
          </a:xfrm>
        </p:grpSpPr>
        <p:pic>
          <p:nvPicPr>
            <p:cNvPr id="17" name="9 Marcador de contenido" descr="logo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4071934" y="6000768"/>
              <a:ext cx="2000263" cy="641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2362" t="12180" r="55512" b="73081"/>
            <a:stretch>
              <a:fillRect/>
            </a:stretch>
          </p:blipFill>
          <p:spPr bwMode="auto">
            <a:xfrm>
              <a:off x="6500826" y="6000768"/>
              <a:ext cx="2297795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" name="21 Rectángulo"/>
          <p:cNvSpPr/>
          <p:nvPr/>
        </p:nvSpPr>
        <p:spPr>
          <a:xfrm>
            <a:off x="4832536" y="2083230"/>
            <a:ext cx="3864379" cy="39175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/>
          </a:p>
        </p:txBody>
      </p:sp>
      <p:sp>
        <p:nvSpPr>
          <p:cNvPr id="14" name="20 Rectángulo"/>
          <p:cNvSpPr/>
          <p:nvPr/>
        </p:nvSpPr>
        <p:spPr>
          <a:xfrm>
            <a:off x="592782" y="2258826"/>
            <a:ext cx="3722915" cy="37419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/>
          </a:p>
        </p:txBody>
      </p:sp>
      <p:pic>
        <p:nvPicPr>
          <p:cNvPr id="15" name="table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9872" y="3637012"/>
            <a:ext cx="3643767" cy="2318102"/>
          </a:xfrm>
          <a:prstGeom prst="rect">
            <a:avLst/>
          </a:prstGeom>
        </p:spPr>
      </p:pic>
      <p:sp>
        <p:nvSpPr>
          <p:cNvPr id="16" name="13 Rectángulo"/>
          <p:cNvSpPr/>
          <p:nvPr/>
        </p:nvSpPr>
        <p:spPr>
          <a:xfrm>
            <a:off x="4643438" y="1979110"/>
            <a:ext cx="4143404" cy="672042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2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/>
          </a:p>
        </p:txBody>
      </p:sp>
      <p:sp>
        <p:nvSpPr>
          <p:cNvPr id="19" name="14 Rectángulo"/>
          <p:cNvSpPr/>
          <p:nvPr/>
        </p:nvSpPr>
        <p:spPr>
          <a:xfrm>
            <a:off x="285720" y="1995340"/>
            <a:ext cx="4218236" cy="68580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2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16 CuadroTexto"/>
          <p:cNvSpPr txBox="1"/>
          <p:nvPr/>
        </p:nvSpPr>
        <p:spPr>
          <a:xfrm>
            <a:off x="854615" y="2125980"/>
            <a:ext cx="3307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Mejoramiento de vivienda</a:t>
            </a:r>
            <a:endParaRPr lang="es-MX" sz="20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17 CuadroTexto"/>
          <p:cNvSpPr txBox="1"/>
          <p:nvPr/>
        </p:nvSpPr>
        <p:spPr>
          <a:xfrm>
            <a:off x="4643438" y="2100196"/>
            <a:ext cx="4008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2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Capacitación o asistencia técnica</a:t>
            </a:r>
            <a:endParaRPr lang="es-MX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18 CuadroTexto"/>
          <p:cNvSpPr txBox="1"/>
          <p:nvPr/>
        </p:nvSpPr>
        <p:spPr>
          <a:xfrm>
            <a:off x="729148" y="2879891"/>
            <a:ext cx="3371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RECURSO TOTAL</a:t>
            </a:r>
          </a:p>
          <a:p>
            <a:pPr algn="ctr"/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$ 20,178,468.50</a:t>
            </a:r>
          </a:p>
        </p:txBody>
      </p:sp>
      <p:sp>
        <p:nvSpPr>
          <p:cNvPr id="26" name="22 CuadroTexto"/>
          <p:cNvSpPr txBox="1"/>
          <p:nvPr/>
        </p:nvSpPr>
        <p:spPr>
          <a:xfrm>
            <a:off x="5431827" y="2874719"/>
            <a:ext cx="27003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RECURSO TOTAL</a:t>
            </a:r>
          </a:p>
          <a:p>
            <a:pPr algn="ctr"/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$713, 851.50</a:t>
            </a:r>
          </a:p>
          <a:p>
            <a:pPr algn="ctr"/>
            <a:endParaRPr lang="es-MX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s-MX" sz="16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TIPOS DE CURSOS</a:t>
            </a:r>
          </a:p>
          <a:p>
            <a:pPr algn="just">
              <a:buFont typeface="Arial" pitchFamily="34" charset="0"/>
              <a:buChar char="•"/>
            </a:pP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Repostería</a:t>
            </a:r>
          </a:p>
          <a:p>
            <a:pPr algn="just">
              <a:buFont typeface="Arial" pitchFamily="34" charset="0"/>
              <a:buChar char="•"/>
            </a:pP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Alimentos y bebidas </a:t>
            </a:r>
          </a:p>
          <a:p>
            <a:pPr algn="just">
              <a:buFont typeface="Arial" pitchFamily="34" charset="0"/>
              <a:buChar char="•"/>
            </a:pP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Corte de cabello</a:t>
            </a:r>
          </a:p>
          <a:p>
            <a:pPr algn="just">
              <a:buFont typeface="Arial" pitchFamily="34" charset="0"/>
              <a:buChar char="•"/>
            </a:pP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Corte y confección</a:t>
            </a:r>
          </a:p>
          <a:p>
            <a:pPr algn="just">
              <a:buFont typeface="Arial" pitchFamily="34" charset="0"/>
              <a:buChar char="•"/>
            </a:pPr>
            <a:r>
              <a:rPr lang="es-MX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Aplicación de uñas</a:t>
            </a:r>
          </a:p>
        </p:txBody>
      </p:sp>
      <p:sp>
        <p:nvSpPr>
          <p:cNvPr id="28" name="18 CuadroTexto"/>
          <p:cNvSpPr txBox="1"/>
          <p:nvPr/>
        </p:nvSpPr>
        <p:spPr>
          <a:xfrm>
            <a:off x="5000628" y="5500702"/>
            <a:ext cx="3371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CURSOS IMPARTIDOS: 48</a:t>
            </a:r>
          </a:p>
        </p:txBody>
      </p:sp>
      <p:sp>
        <p:nvSpPr>
          <p:cNvPr id="29" name="28 Rectángulo"/>
          <p:cNvSpPr/>
          <p:nvPr/>
        </p:nvSpPr>
        <p:spPr>
          <a:xfrm>
            <a:off x="5072066" y="5857892"/>
            <a:ext cx="35004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0" name="29 Rectángulo"/>
          <p:cNvSpPr/>
          <p:nvPr/>
        </p:nvSpPr>
        <p:spPr>
          <a:xfrm>
            <a:off x="714348" y="5857892"/>
            <a:ext cx="350046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1" name="30 Imagen" descr="13252372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72330" y="71414"/>
            <a:ext cx="1571636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571472" y="4000504"/>
          <a:ext cx="7715304" cy="2537487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714908"/>
                <a:gridCol w="3000396"/>
              </a:tblGrid>
              <a:tr h="487681"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VERTIENTE</a:t>
                      </a:r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2015</a:t>
                      </a:r>
                      <a:endParaRPr lang="es-MX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87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Mejoramiento de vivienda</a:t>
                      </a:r>
                      <a:endParaRPr lang="es-MX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 Hasta $</a:t>
                      </a:r>
                      <a:r>
                        <a:rPr lang="es-MX" b="1" baseline="0" dirty="0" smtClean="0">
                          <a:latin typeface="Calibri" pitchFamily="34" charset="0"/>
                          <a:cs typeface="Calibri" pitchFamily="34" charset="0"/>
                        </a:rPr>
                        <a:t> 10,000.00</a:t>
                      </a:r>
                      <a:endParaRPr lang="es-MX" b="1" dirty="0">
                        <a:solidFill>
                          <a:srgbClr val="5E108E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487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Proyectos y actividades productivas</a:t>
                      </a:r>
                      <a:endParaRPr lang="es-MX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  Hasta $15, 000.00</a:t>
                      </a:r>
                      <a:endParaRPr lang="es-MX" b="1" dirty="0">
                        <a:solidFill>
                          <a:srgbClr val="5E108E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372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Apoyo a</a:t>
                      </a:r>
                      <a:r>
                        <a:rPr lang="es-MX" sz="1800" b="1" baseline="0" dirty="0" smtClean="0">
                          <a:latin typeface="Calibri" pitchFamily="34" charset="0"/>
                          <a:cs typeface="Calibri" pitchFamily="34" charset="0"/>
                        </a:rPr>
                        <a:t> migrantes </a:t>
                      </a:r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repatriados</a:t>
                      </a:r>
                      <a:endParaRPr lang="es-MX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 Hasta $ 1, 200.00</a:t>
                      </a:r>
                      <a:endParaRPr lang="es-MX" b="1" dirty="0">
                        <a:solidFill>
                          <a:srgbClr val="5E108E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372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800" b="1" kern="1200" dirty="0" smtClean="0">
                          <a:latin typeface="Calibri" pitchFamily="34" charset="0"/>
                          <a:cs typeface="Calibri" pitchFamily="34" charset="0"/>
                        </a:rPr>
                        <a:t>Capacitación o asistencia técnica  </a:t>
                      </a:r>
                      <a:endParaRPr lang="es-MX" b="1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1" dirty="0" smtClean="0">
                          <a:latin typeface="Calibri" pitchFamily="34" charset="0"/>
                          <a:cs typeface="Calibri" pitchFamily="34" charset="0"/>
                        </a:rPr>
                        <a:t> Hasta </a:t>
                      </a:r>
                      <a:r>
                        <a:rPr kumimoji="0" lang="es-MX" sz="1800" b="1" kern="1200" dirty="0" smtClean="0">
                          <a:latin typeface="Calibri" pitchFamily="34" charset="0"/>
                          <a:cs typeface="Calibri" pitchFamily="34" charset="0"/>
                        </a:rPr>
                        <a:t>$20, 000.00</a:t>
                      </a:r>
                      <a:endParaRPr lang="es-MX" b="1" dirty="0">
                        <a:solidFill>
                          <a:srgbClr val="5E108E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2" name="11 Grupo"/>
          <p:cNvGrpSpPr/>
          <p:nvPr/>
        </p:nvGrpSpPr>
        <p:grpSpPr>
          <a:xfrm>
            <a:off x="-32" y="438128"/>
            <a:ext cx="9144032" cy="704856"/>
            <a:chOff x="-32" y="438128"/>
            <a:chExt cx="9144032" cy="704856"/>
          </a:xfrm>
        </p:grpSpPr>
        <p:sp>
          <p:nvSpPr>
            <p:cNvPr id="17" name="16 Rectángulo"/>
            <p:cNvSpPr/>
            <p:nvPr/>
          </p:nvSpPr>
          <p:spPr>
            <a:xfrm>
              <a:off x="0" y="500042"/>
              <a:ext cx="9144000" cy="6429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-32" y="500042"/>
              <a:ext cx="357190" cy="64294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-32" y="438128"/>
              <a:ext cx="9144000" cy="61914"/>
            </a:xfrm>
            <a:prstGeom prst="rect">
              <a:avLst/>
            </a:prstGeom>
            <a:solidFill>
              <a:srgbClr val="C29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1643050"/>
            <a:ext cx="5286412" cy="2357454"/>
          </a:xfrm>
        </p:spPr>
        <p:txBody>
          <a:bodyPr>
            <a:normAutofit/>
          </a:bodyPr>
          <a:lstStyle/>
          <a:p>
            <a:pPr marL="85725" indent="23813" algn="just">
              <a:buNone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Publicados por la Secretaria de Hacienda y Crédito Público SHCP el día 30 de abril del presente se dieron  a conocer mediante la publicación en el Diario Oficial de la Federación los </a:t>
            </a:r>
            <a:r>
              <a:rPr lang="es-ES" sz="1800" b="1" dirty="0" smtClean="0">
                <a:latin typeface="Calibri" pitchFamily="34" charset="0"/>
                <a:cs typeface="Calibri" pitchFamily="34" charset="0"/>
              </a:rPr>
              <a:t>Lineamientos para la Operación del Fondo de Apoyo a Migrantes a ejercer en 2015</a:t>
            </a:r>
            <a:r>
              <a:rPr lang="es-ES" sz="1800" dirty="0" smtClean="0">
                <a:latin typeface="Calibri" pitchFamily="34" charset="0"/>
                <a:cs typeface="Calibri" pitchFamily="34" charset="0"/>
              </a:rPr>
              <a:t>, sin presentar cambios en las vertientes a ejercer ni en el recurso asignado para cada una.</a:t>
            </a:r>
            <a:endParaRPr lang="es-MX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Lineamientos FAM 2015</a:t>
            </a:r>
            <a:endParaRPr lang="es-MX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870" t="16240" r="26870" b="5536"/>
          <a:stretch>
            <a:fillRect/>
          </a:stretch>
        </p:blipFill>
        <p:spPr bwMode="auto">
          <a:xfrm rot="220793">
            <a:off x="6246417" y="503048"/>
            <a:ext cx="2425161" cy="3280707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15 Elipse"/>
          <p:cNvSpPr/>
          <p:nvPr/>
        </p:nvSpPr>
        <p:spPr>
          <a:xfrm>
            <a:off x="428596" y="1454455"/>
            <a:ext cx="5143536" cy="4571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 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Secretaría de Desarrollo e Integración Social.pn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6569" t="13514" r="67458" b="13514"/>
          <a:stretch>
            <a:fillRect/>
          </a:stretch>
        </p:blipFill>
        <p:spPr>
          <a:xfrm>
            <a:off x="-142908" y="928541"/>
            <a:ext cx="2035974" cy="407288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6215106" cy="972505"/>
          </a:xfrm>
        </p:spPr>
        <p:txBody>
          <a:bodyPr anchor="t" anchorCtr="0">
            <a:normAutofit/>
          </a:bodyPr>
          <a:lstStyle/>
          <a:p>
            <a:pPr algn="l"/>
            <a:r>
              <a:rPr lang="es-MX" sz="1800" dirty="0" smtClean="0">
                <a:effectLst/>
                <a:latin typeface="Calibri" pitchFamily="34" charset="0"/>
                <a:cs typeface="Calibri" pitchFamily="34" charset="0"/>
              </a:rPr>
              <a:t>DIRECCIÓN GENERAL DE DESARROLLO SOCIAL</a:t>
            </a:r>
            <a:br>
              <a:rPr lang="es-MX" sz="1800" dirty="0" smtClean="0">
                <a:effectLst/>
                <a:latin typeface="Calibri" pitchFamily="34" charset="0"/>
                <a:cs typeface="Calibri" pitchFamily="34" charset="0"/>
              </a:rPr>
            </a:br>
            <a:r>
              <a:rPr lang="es-MX" sz="1600" dirty="0" smtClean="0">
                <a:effectLst/>
                <a:latin typeface="Calibri" pitchFamily="34" charset="0"/>
                <a:cs typeface="Calibri" pitchFamily="34" charset="0"/>
              </a:rPr>
              <a:t>DIRECCIÓN DE DESARROLLO EN REGIONES PRIORITARIAS</a:t>
            </a:r>
            <a:endParaRPr lang="es-MX" sz="1800" dirty="0"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-3071866" y="928670"/>
            <a:ext cx="8286808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5" name="1 Título"/>
          <p:cNvSpPr txBox="1">
            <a:spLocks/>
          </p:cNvSpPr>
          <p:nvPr/>
        </p:nvSpPr>
        <p:spPr>
          <a:xfrm>
            <a:off x="1571604" y="2143116"/>
            <a:ext cx="6572296" cy="1643074"/>
          </a:xfrm>
          <a:prstGeom prst="rect">
            <a:avLst/>
          </a:prstGeom>
        </p:spPr>
        <p:txBody>
          <a:bodyPr vert="horz" anchor="t" anchorCtr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r" fontAlgn="auto">
              <a:spcAft>
                <a:spcPts val="0"/>
              </a:spcAft>
              <a:defRPr/>
            </a:pPr>
            <a:r>
              <a:rPr lang="es-MX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PROPUESTA</a:t>
            </a:r>
            <a:r>
              <a:rPr lang="es-MX" sz="7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pPr lvl="0" algn="r" fontAlgn="auto">
              <a:spcAft>
                <a:spcPts val="0"/>
              </a:spcAft>
              <a:defRPr/>
            </a:pPr>
            <a:r>
              <a:rPr lang="es-MX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EJERCICIO 2015</a:t>
            </a:r>
            <a:endParaRPr lang="es-MX" sz="72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6 Imagen" descr="Secretaría de Desarrollo e Integración Soci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-98090"/>
            <a:ext cx="3650039" cy="1598264"/>
          </a:xfrm>
          <a:prstGeom prst="rect">
            <a:avLst/>
          </a:prstGeom>
        </p:spPr>
      </p:pic>
      <p:sp>
        <p:nvSpPr>
          <p:cNvPr id="9" name="8 Elipse"/>
          <p:cNvSpPr/>
          <p:nvPr/>
        </p:nvSpPr>
        <p:spPr>
          <a:xfrm>
            <a:off x="2357422" y="3429000"/>
            <a:ext cx="8286808" cy="4571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Personalizado 16">
      <a:dk1>
        <a:sysClr val="windowText" lastClr="000000"/>
      </a:dk1>
      <a:lt1>
        <a:sysClr val="window" lastClr="FFFFFF"/>
      </a:lt1>
      <a:dk2>
        <a:srgbClr val="BFBFBF"/>
      </a:dk2>
      <a:lt2>
        <a:srgbClr val="DEF5FA"/>
      </a:lt2>
      <a:accent1>
        <a:srgbClr val="562A82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7246</TotalTime>
  <Words>3005</Words>
  <Application>Microsoft Office PowerPoint</Application>
  <PresentationFormat>Presentación en pantalla (4:3)</PresentationFormat>
  <Paragraphs>423</Paragraphs>
  <Slides>43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5" baseType="lpstr">
      <vt:lpstr>Concurrencia</vt:lpstr>
      <vt:lpstr>Acrobat Document</vt:lpstr>
      <vt:lpstr>Diapositiva 1</vt:lpstr>
      <vt:lpstr>¿Qué es el Fondo de Apoyo a Migrantes?</vt:lpstr>
      <vt:lpstr>Población objetivo del programa</vt:lpstr>
      <vt:lpstr>Tipos de proyectos, obras y acciones a apoyar</vt:lpstr>
      <vt:lpstr>DIRECCIÓN GENERAL DE DESARROLLO SOCIAL DIRECCIÓN DE DESARROLLO EN REGIONES PRIORITARIAS</vt:lpstr>
      <vt:lpstr>Resultados del ejercicio 2014</vt:lpstr>
      <vt:lpstr>Resultados del ejercicio 2014</vt:lpstr>
      <vt:lpstr>Lineamientos FAM 2015</vt:lpstr>
      <vt:lpstr>DIRECCIÓN GENERAL DE DESARROLLO SOCIAL DIRECCIÓN DE DESARROLLO EN REGIONES PRIORITARIAS</vt:lpstr>
      <vt:lpstr>Recurso asignado a Jalisco / FAM 2015</vt:lpstr>
      <vt:lpstr>Taller de Planeación / FAM 2015</vt:lpstr>
      <vt:lpstr>Vertiente de apoyo / ejercicio  2015</vt:lpstr>
      <vt:lpstr>Vertiente de apoyo / ejercicio  2015</vt:lpstr>
      <vt:lpstr>Distribución de recursos 2015</vt:lpstr>
      <vt:lpstr>Municipios donde aplica el FAM</vt:lpstr>
      <vt:lpstr>DIRECCIÓN GENERAL DE DESARROLLO SOCIAL DIRECCIÓN DE DESARROLLO EN REGIONES PRIORITARIAS</vt:lpstr>
      <vt:lpstr>Cronograma de Actividades</vt:lpstr>
      <vt:lpstr>Documentación (Municipio-SEDIS)</vt:lpstr>
      <vt:lpstr>Difusión del programa</vt:lpstr>
      <vt:lpstr>Diapositiva 20</vt:lpstr>
      <vt:lpstr>Integración de expedientes</vt:lpstr>
      <vt:lpstr>Documentos necesarios (CHECK LIST)</vt:lpstr>
      <vt:lpstr>Diapositiva 23</vt:lpstr>
      <vt:lpstr>Verificación de solicitudes en campo</vt:lpstr>
      <vt:lpstr>Diapositiva 25</vt:lpstr>
      <vt:lpstr>Captura de solicitudes en los sistemas FPU Y FAM</vt:lpstr>
      <vt:lpstr>Formato de Padrón Único (FPU)</vt:lpstr>
      <vt:lpstr>Fondo de Apoyo a Migrantes (FAM)</vt:lpstr>
      <vt:lpstr>Integración del expediente físico</vt:lpstr>
      <vt:lpstr>Entrega de expediente físico de solicitud</vt:lpstr>
      <vt:lpstr>Entrega de expediente físico de solicitud</vt:lpstr>
      <vt:lpstr>Calendario de entrega de expedientes</vt:lpstr>
      <vt:lpstr>Diapositiva 33</vt:lpstr>
      <vt:lpstr>Revisión y validación de solicitudes </vt:lpstr>
      <vt:lpstr>Aprobación de proyectos</vt:lpstr>
      <vt:lpstr>Publicación de beneficiarios</vt:lpstr>
      <vt:lpstr>Diapositiva 37</vt:lpstr>
      <vt:lpstr>Proceso de pago de recursos</vt:lpstr>
      <vt:lpstr>Entrega de apoyos a beneficiarios</vt:lpstr>
      <vt:lpstr>Diapositiva 40</vt:lpstr>
      <vt:lpstr>Diapositiva 41</vt:lpstr>
      <vt:lpstr>Diapositiva 42</vt:lpstr>
      <vt:lpstr>Coordinación FAM </vt:lpstr>
    </vt:vector>
  </TitlesOfParts>
  <Company>Desarrollo Humano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FONDO DE APOYO A MIGRNATRES</dc:title>
  <dc:creator>SEC DE ADMIN</dc:creator>
  <cp:lastModifiedBy>Rocio</cp:lastModifiedBy>
  <cp:revision>566</cp:revision>
  <dcterms:created xsi:type="dcterms:W3CDTF">2009-06-02T20:01:50Z</dcterms:created>
  <dcterms:modified xsi:type="dcterms:W3CDTF">2015-06-23T22:06:14Z</dcterms:modified>
</cp:coreProperties>
</file>